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6" r:id="rId2"/>
    <p:sldId id="259" r:id="rId3"/>
    <p:sldId id="260" r:id="rId4"/>
    <p:sldId id="286" r:id="rId5"/>
    <p:sldId id="287" r:id="rId6"/>
    <p:sldId id="288" r:id="rId7"/>
    <p:sldId id="289" r:id="rId8"/>
    <p:sldId id="290" r:id="rId9"/>
    <p:sldId id="291" r:id="rId10"/>
    <p:sldId id="292" r:id="rId11"/>
    <p:sldId id="293" r:id="rId12"/>
    <p:sldId id="294" r:id="rId13"/>
    <p:sldId id="295" r:id="rId14"/>
    <p:sldId id="298" r:id="rId15"/>
    <p:sldId id="296" r:id="rId16"/>
    <p:sldId id="297" r:id="rId17"/>
    <p:sldId id="299" r:id="rId18"/>
    <p:sldId id="300" r:id="rId19"/>
    <p:sldId id="301" r:id="rId20"/>
    <p:sldId id="302" r:id="rId21"/>
    <p:sldId id="303" r:id="rId22"/>
    <p:sldId id="304" r:id="rId23"/>
    <p:sldId id="305" r:id="rId24"/>
    <p:sldId id="306" r:id="rId25"/>
    <p:sldId id="307" r:id="rId26"/>
    <p:sldId id="308" r:id="rId27"/>
    <p:sldId id="311" r:id="rId28"/>
    <p:sldId id="310" r:id="rId29"/>
    <p:sldId id="284"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FF29"/>
    <a:srgbClr val="003635"/>
    <a:srgbClr val="FF0D97"/>
    <a:srgbClr val="0000CC"/>
    <a:srgbClr val="C80064"/>
    <a:srgbClr val="C33A1F"/>
    <a:srgbClr val="FF2549"/>
    <a:srgbClr val="007033"/>
    <a:srgbClr val="D6370C"/>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snapToGrid="0">
      <p:cViewPr varScale="1">
        <p:scale>
          <a:sx n="97" d="100"/>
          <a:sy n="97" d="100"/>
        </p:scale>
        <p:origin x="1003" y="5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3175" y="1120876"/>
            <a:ext cx="8008376" cy="1710814"/>
          </a:xfrm>
          <a:noFill/>
          <a:effectLst>
            <a:outerShdw blurRad="50800" dist="38100" dir="2700000" algn="tl" rotWithShape="0">
              <a:prstClr val="black">
                <a:alpha val="40000"/>
              </a:prstClr>
            </a:outerShdw>
          </a:effectLst>
        </p:spPr>
        <p:txBody>
          <a:bodyPr>
            <a:normAutofit/>
          </a:bodyPr>
          <a:lstStyle>
            <a:lvl1pPr algn="r">
              <a:defRPr sz="3600">
                <a:solidFill>
                  <a:srgbClr val="00206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78426" y="3709218"/>
            <a:ext cx="8001000" cy="678426"/>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824" y="224337"/>
            <a:ext cx="8259098" cy="763526"/>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415845"/>
            <a:ext cx="8246070" cy="3362630"/>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6872" y="406537"/>
            <a:ext cx="6937885" cy="725349"/>
          </a:xfrm>
        </p:spPr>
        <p:txBody>
          <a:bodyPr>
            <a:normAutofit/>
          </a:bodyPr>
          <a:lstStyle>
            <a:lvl1pPr algn="l">
              <a:defRPr sz="360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718186" y="1143000"/>
            <a:ext cx="6961240" cy="3545497"/>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8" y="212651"/>
            <a:ext cx="8093365" cy="763525"/>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530153"/>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002550"/>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530153"/>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002550"/>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9137" y="535527"/>
            <a:ext cx="5599928" cy="578512"/>
          </a:xfrm>
        </p:spPr>
        <p:txBody>
          <a:bodyPr>
            <a:normAutofit fontScale="90000"/>
          </a:bodyPr>
          <a:lstStyle/>
          <a:p>
            <a:pPr algn="ctr">
              <a:spcBef>
                <a:spcPts val="0"/>
              </a:spcBef>
            </a:pPr>
            <a:r>
              <a:rPr lang="tr-TR" altLang="tr-TR" b="1" dirty="0">
                <a:solidFill>
                  <a:schemeClr val="tx1">
                    <a:lumMod val="95000"/>
                    <a:lumOff val="5000"/>
                  </a:schemeClr>
                </a:solidFill>
                <a:latin typeface="Calibri" panose="020F0502020204030204" pitchFamily="34" charset="0"/>
              </a:rPr>
              <a:t>Görüntü Kontrol Komutları</a:t>
            </a:r>
          </a:p>
        </p:txBody>
      </p:sp>
      <p:pic>
        <p:nvPicPr>
          <p:cNvPr id="5" name="Picture 2" descr="autocad 2020 logo png ile ilgili görsel sonucu">
            <a:extLst>
              <a:ext uri="{FF2B5EF4-FFF2-40B4-BE49-F238E27FC236}">
                <a16:creationId xmlns:a16="http://schemas.microsoft.com/office/drawing/2014/main" id="{E56A60B3-FF3E-4F04-91C4-23B0A7FC55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192"/>
          <a:stretch/>
        </p:blipFill>
        <p:spPr bwMode="auto">
          <a:xfrm>
            <a:off x="5438367" y="53888"/>
            <a:ext cx="2565260" cy="578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utocad 2020 logo png ile ilgili görsel sonucu">
            <a:extLst>
              <a:ext uri="{FF2B5EF4-FFF2-40B4-BE49-F238E27FC236}">
                <a16:creationId xmlns:a16="http://schemas.microsoft.com/office/drawing/2014/main" id="{9F9F39C1-8E2D-44F8-AC0D-8C7D397739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1110"/>
          <a:stretch/>
        </p:blipFill>
        <p:spPr bwMode="auto">
          <a:xfrm>
            <a:off x="1908349" y="1432889"/>
            <a:ext cx="1606376" cy="1988952"/>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a:extLst>
              <a:ext uri="{FF2B5EF4-FFF2-40B4-BE49-F238E27FC236}">
                <a16:creationId xmlns:a16="http://schemas.microsoft.com/office/drawing/2014/main" id="{847815EB-C735-4970-B2A0-2CEB92E414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685" y="4315250"/>
            <a:ext cx="947358" cy="774362"/>
          </a:xfrm>
          <a:prstGeom prst="rect">
            <a:avLst/>
          </a:prstGeom>
        </p:spPr>
      </p:pic>
      <p:sp>
        <p:nvSpPr>
          <p:cNvPr id="11" name="Title 1">
            <a:extLst>
              <a:ext uri="{FF2B5EF4-FFF2-40B4-BE49-F238E27FC236}">
                <a16:creationId xmlns:a16="http://schemas.microsoft.com/office/drawing/2014/main" id="{7A536DF6-4EE8-4177-BB4D-FB8B859AF9A6}"/>
              </a:ext>
            </a:extLst>
          </p:cNvPr>
          <p:cNvSpPr txBox="1">
            <a:spLocks/>
          </p:cNvSpPr>
          <p:nvPr/>
        </p:nvSpPr>
        <p:spPr>
          <a:xfrm>
            <a:off x="7120577" y="4413175"/>
            <a:ext cx="2278488"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525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Ahmet SAN</a:t>
            </a:r>
          </a:p>
          <a:p>
            <a:pPr algn="l">
              <a:spcBef>
                <a:spcPts val="0"/>
              </a:spcBef>
            </a:pPr>
            <a:r>
              <a:rPr lang="tr-TR" altLang="tr-TR" b="1" dirty="0">
                <a:solidFill>
                  <a:schemeClr val="bg1">
                    <a:lumMod val="95000"/>
                  </a:schemeClr>
                </a:solidFill>
                <a:latin typeface="Calibri" panose="020F0502020204030204" pitchFamily="34" charset="0"/>
              </a:rPr>
              <a:t> Karamürsel 2024</a:t>
            </a:r>
          </a:p>
        </p:txBody>
      </p:sp>
      <p:sp>
        <p:nvSpPr>
          <p:cNvPr id="4" name="Metin kutusu 3">
            <a:extLst>
              <a:ext uri="{FF2B5EF4-FFF2-40B4-BE49-F238E27FC236}">
                <a16:creationId xmlns:a16="http://schemas.microsoft.com/office/drawing/2014/main" id="{47D43395-54CA-E8A5-5C9A-0A4BE2BC6D56}"/>
              </a:ext>
            </a:extLst>
          </p:cNvPr>
          <p:cNvSpPr txBox="1"/>
          <p:nvPr/>
        </p:nvSpPr>
        <p:spPr>
          <a:xfrm>
            <a:off x="5988459" y="986700"/>
            <a:ext cx="3410606" cy="3170099"/>
          </a:xfrm>
          <a:prstGeom prst="rect">
            <a:avLst/>
          </a:prstGeom>
          <a:noFill/>
        </p:spPr>
        <p:txBody>
          <a:bodyPr wrap="square">
            <a:spAutoFit/>
          </a:bodyPr>
          <a:lstStyle/>
          <a:p>
            <a:r>
              <a:rPr lang="tr-TR" sz="1400" dirty="0">
                <a:solidFill>
                  <a:srgbClr val="C00000"/>
                </a:solidFill>
              </a:rPr>
              <a:t>1. Zoom (Yakınlaştır-Uzaklaştır)</a:t>
            </a:r>
          </a:p>
          <a:p>
            <a:pPr marL="285750" indent="-104775">
              <a:buFont typeface="Arial" panose="020B0604020202020204" pitchFamily="34" charset="0"/>
              <a:buChar char="•"/>
            </a:pPr>
            <a:r>
              <a:rPr lang="tr-TR" sz="1200" dirty="0">
                <a:solidFill>
                  <a:srgbClr val="C00000"/>
                </a:solidFill>
              </a:rPr>
              <a:t>Zoom </a:t>
            </a:r>
            <a:r>
              <a:rPr lang="tr-TR" sz="1200" dirty="0" err="1">
                <a:solidFill>
                  <a:srgbClr val="C00000"/>
                </a:solidFill>
              </a:rPr>
              <a:t>All</a:t>
            </a:r>
            <a:endParaRPr lang="tr-TR" sz="1200" dirty="0">
              <a:solidFill>
                <a:srgbClr val="C00000"/>
              </a:solidFill>
            </a:endParaRPr>
          </a:p>
          <a:p>
            <a:pPr marL="285750" indent="-104775">
              <a:buFont typeface="Arial" panose="020B0604020202020204" pitchFamily="34" charset="0"/>
              <a:buChar char="•"/>
            </a:pPr>
            <a:r>
              <a:rPr lang="tr-TR" sz="1200" dirty="0">
                <a:solidFill>
                  <a:srgbClr val="C00000"/>
                </a:solidFill>
              </a:rPr>
              <a:t>Zoom </a:t>
            </a:r>
            <a:r>
              <a:rPr lang="tr-TR" sz="1200" dirty="0" err="1">
                <a:solidFill>
                  <a:srgbClr val="C00000"/>
                </a:solidFill>
              </a:rPr>
              <a:t>Centr</a:t>
            </a:r>
            <a:endParaRPr lang="tr-TR" sz="1200" dirty="0">
              <a:solidFill>
                <a:srgbClr val="C00000"/>
              </a:solidFill>
            </a:endParaRPr>
          </a:p>
          <a:p>
            <a:pPr marL="285750" indent="-104775">
              <a:buFont typeface="Arial" panose="020B0604020202020204" pitchFamily="34" charset="0"/>
              <a:buChar char="•"/>
            </a:pPr>
            <a:r>
              <a:rPr lang="tr-TR" sz="1200" dirty="0">
                <a:solidFill>
                  <a:srgbClr val="C00000"/>
                </a:solidFill>
              </a:rPr>
              <a:t>Zoom </a:t>
            </a:r>
            <a:r>
              <a:rPr lang="tr-TR" sz="1200" dirty="0" err="1">
                <a:solidFill>
                  <a:srgbClr val="C00000"/>
                </a:solidFill>
              </a:rPr>
              <a:t>Dynamic</a:t>
            </a:r>
            <a:endParaRPr lang="tr-TR" sz="1200" dirty="0">
              <a:solidFill>
                <a:srgbClr val="C00000"/>
              </a:solidFill>
            </a:endParaRPr>
          </a:p>
          <a:p>
            <a:pPr marL="285750" indent="-104775">
              <a:buFont typeface="Arial" panose="020B0604020202020204" pitchFamily="34" charset="0"/>
              <a:buChar char="•"/>
            </a:pPr>
            <a:r>
              <a:rPr lang="tr-TR" sz="1200" dirty="0">
                <a:solidFill>
                  <a:srgbClr val="C00000"/>
                </a:solidFill>
              </a:rPr>
              <a:t>Zoom </a:t>
            </a:r>
            <a:r>
              <a:rPr lang="tr-TR" sz="1200" dirty="0" err="1">
                <a:solidFill>
                  <a:srgbClr val="C00000"/>
                </a:solidFill>
              </a:rPr>
              <a:t>Extents</a:t>
            </a:r>
            <a:endParaRPr lang="tr-TR" sz="1200" dirty="0">
              <a:solidFill>
                <a:srgbClr val="C00000"/>
              </a:solidFill>
            </a:endParaRPr>
          </a:p>
          <a:p>
            <a:pPr marL="285750" indent="-104775">
              <a:buFont typeface="Arial" panose="020B0604020202020204" pitchFamily="34" charset="0"/>
              <a:buChar char="•"/>
            </a:pPr>
            <a:r>
              <a:rPr lang="tr-TR" sz="1200" dirty="0">
                <a:solidFill>
                  <a:srgbClr val="C00000"/>
                </a:solidFill>
              </a:rPr>
              <a:t>Zoom </a:t>
            </a:r>
            <a:r>
              <a:rPr lang="tr-TR" sz="1200" dirty="0" err="1">
                <a:solidFill>
                  <a:srgbClr val="C00000"/>
                </a:solidFill>
              </a:rPr>
              <a:t>Previous</a:t>
            </a:r>
            <a:endParaRPr lang="tr-TR" sz="1200" dirty="0">
              <a:solidFill>
                <a:srgbClr val="C00000"/>
              </a:solidFill>
            </a:endParaRPr>
          </a:p>
          <a:p>
            <a:pPr marL="285750" indent="-104775">
              <a:buFont typeface="Arial" panose="020B0604020202020204" pitchFamily="34" charset="0"/>
              <a:buChar char="•"/>
            </a:pPr>
            <a:r>
              <a:rPr lang="tr-TR" sz="1200" dirty="0">
                <a:solidFill>
                  <a:srgbClr val="C00000"/>
                </a:solidFill>
              </a:rPr>
              <a:t>Zoom </a:t>
            </a:r>
            <a:r>
              <a:rPr lang="tr-TR" sz="1200" dirty="0" err="1">
                <a:solidFill>
                  <a:srgbClr val="C00000"/>
                </a:solidFill>
              </a:rPr>
              <a:t>Scale</a:t>
            </a:r>
            <a:endParaRPr lang="tr-TR" sz="1200" dirty="0">
              <a:solidFill>
                <a:srgbClr val="C00000"/>
              </a:solidFill>
            </a:endParaRPr>
          </a:p>
          <a:p>
            <a:pPr marL="285750" indent="-104775">
              <a:buFont typeface="Arial" panose="020B0604020202020204" pitchFamily="34" charset="0"/>
              <a:buChar char="•"/>
            </a:pPr>
            <a:r>
              <a:rPr lang="tr-TR" sz="1200" dirty="0">
                <a:solidFill>
                  <a:srgbClr val="C00000"/>
                </a:solidFill>
              </a:rPr>
              <a:t>Zoom </a:t>
            </a:r>
            <a:r>
              <a:rPr lang="tr-TR" sz="1200" dirty="0" err="1">
                <a:solidFill>
                  <a:srgbClr val="C00000"/>
                </a:solidFill>
              </a:rPr>
              <a:t>Window</a:t>
            </a:r>
            <a:endParaRPr lang="tr-TR" sz="1200" dirty="0">
              <a:solidFill>
                <a:srgbClr val="C00000"/>
              </a:solidFill>
            </a:endParaRPr>
          </a:p>
          <a:p>
            <a:pPr marL="285750" indent="-104775">
              <a:buFont typeface="Arial" panose="020B0604020202020204" pitchFamily="34" charset="0"/>
              <a:buChar char="•"/>
            </a:pPr>
            <a:r>
              <a:rPr lang="tr-TR" sz="1200" dirty="0">
                <a:solidFill>
                  <a:srgbClr val="C00000"/>
                </a:solidFill>
              </a:rPr>
              <a:t>Zoom </a:t>
            </a:r>
            <a:r>
              <a:rPr lang="tr-TR" sz="1200" dirty="0" err="1">
                <a:solidFill>
                  <a:srgbClr val="C00000"/>
                </a:solidFill>
              </a:rPr>
              <a:t>Realtime</a:t>
            </a:r>
            <a:endParaRPr lang="tr-TR" sz="1200" dirty="0">
              <a:solidFill>
                <a:srgbClr val="C00000"/>
              </a:solidFill>
            </a:endParaRPr>
          </a:p>
          <a:p>
            <a:pPr marL="285750" indent="-104775">
              <a:buFont typeface="Arial" panose="020B0604020202020204" pitchFamily="34" charset="0"/>
              <a:buChar char="•"/>
            </a:pPr>
            <a:r>
              <a:rPr lang="tr-TR" sz="1200" dirty="0">
                <a:solidFill>
                  <a:srgbClr val="C00000"/>
                </a:solidFill>
              </a:rPr>
              <a:t>Zoom Object</a:t>
            </a:r>
          </a:p>
          <a:p>
            <a:pPr marL="285750" indent="-104775">
              <a:buFont typeface="Arial" panose="020B0604020202020204" pitchFamily="34" charset="0"/>
              <a:buChar char="•"/>
            </a:pPr>
            <a:r>
              <a:rPr lang="tr-TR" sz="1200" dirty="0">
                <a:solidFill>
                  <a:srgbClr val="C00000"/>
                </a:solidFill>
              </a:rPr>
              <a:t>Zoom </a:t>
            </a:r>
            <a:r>
              <a:rPr lang="tr-TR" sz="1200" dirty="0" err="1">
                <a:solidFill>
                  <a:srgbClr val="C00000"/>
                </a:solidFill>
              </a:rPr>
              <a:t>In</a:t>
            </a:r>
            <a:endParaRPr lang="tr-TR" sz="1200" dirty="0">
              <a:solidFill>
                <a:srgbClr val="C00000"/>
              </a:solidFill>
            </a:endParaRPr>
          </a:p>
          <a:p>
            <a:pPr marL="285750" indent="-104775">
              <a:buFont typeface="Arial" panose="020B0604020202020204" pitchFamily="34" charset="0"/>
              <a:buChar char="•"/>
            </a:pPr>
            <a:r>
              <a:rPr lang="tr-TR" sz="1200" dirty="0">
                <a:solidFill>
                  <a:srgbClr val="C00000"/>
                </a:solidFill>
              </a:rPr>
              <a:t>Zoom </a:t>
            </a:r>
            <a:r>
              <a:rPr lang="tr-TR" sz="1200" dirty="0" err="1">
                <a:solidFill>
                  <a:srgbClr val="C00000"/>
                </a:solidFill>
              </a:rPr>
              <a:t>Out</a:t>
            </a:r>
            <a:endParaRPr lang="tr-TR" sz="1200" dirty="0">
              <a:solidFill>
                <a:srgbClr val="C00000"/>
              </a:solidFill>
            </a:endParaRPr>
          </a:p>
          <a:p>
            <a:pPr marL="285750" indent="-104775">
              <a:buFont typeface="Arial" panose="020B0604020202020204" pitchFamily="34" charset="0"/>
              <a:buChar char="•"/>
            </a:pPr>
            <a:r>
              <a:rPr lang="tr-TR" sz="1200" dirty="0">
                <a:solidFill>
                  <a:srgbClr val="C00000"/>
                </a:solidFill>
              </a:rPr>
              <a:t>Zoom </a:t>
            </a:r>
            <a:r>
              <a:rPr lang="tr-TR" sz="1200" dirty="0" err="1">
                <a:solidFill>
                  <a:srgbClr val="C00000"/>
                </a:solidFill>
              </a:rPr>
              <a:t>Original</a:t>
            </a:r>
            <a:endParaRPr lang="tr-TR" sz="1200" dirty="0">
              <a:solidFill>
                <a:srgbClr val="C00000"/>
              </a:solidFill>
            </a:endParaRPr>
          </a:p>
          <a:p>
            <a:r>
              <a:rPr lang="tr-TR" sz="1400" dirty="0">
                <a:solidFill>
                  <a:srgbClr val="FFC000"/>
                </a:solidFill>
              </a:rPr>
              <a:t>1.5.2. </a:t>
            </a:r>
            <a:r>
              <a:rPr lang="tr-TR" sz="1400" dirty="0" err="1">
                <a:solidFill>
                  <a:srgbClr val="FFC000"/>
                </a:solidFill>
              </a:rPr>
              <a:t>Pan</a:t>
            </a:r>
            <a:r>
              <a:rPr lang="tr-TR" sz="1400" dirty="0">
                <a:solidFill>
                  <a:srgbClr val="FFC000"/>
                </a:solidFill>
              </a:rPr>
              <a:t> (Görüntüyü Taşıma)</a:t>
            </a:r>
          </a:p>
          <a:p>
            <a:pPr marL="171450" indent="9525">
              <a:buFont typeface="Arial" panose="020B0604020202020204" pitchFamily="34" charset="0"/>
              <a:buChar char="•"/>
            </a:pPr>
            <a:r>
              <a:rPr lang="tr-TR" sz="1200" dirty="0">
                <a:solidFill>
                  <a:srgbClr val="FFC000"/>
                </a:solidFill>
              </a:rPr>
              <a:t> </a:t>
            </a:r>
            <a:r>
              <a:rPr lang="tr-TR" sz="1200" dirty="0" err="1">
                <a:solidFill>
                  <a:srgbClr val="FFC000"/>
                </a:solidFill>
              </a:rPr>
              <a:t>Pan</a:t>
            </a:r>
            <a:r>
              <a:rPr lang="tr-TR" sz="1200" dirty="0">
                <a:solidFill>
                  <a:srgbClr val="FFC000"/>
                </a:solidFill>
              </a:rPr>
              <a:t> </a:t>
            </a:r>
            <a:r>
              <a:rPr lang="tr-TR" sz="1200" dirty="0" err="1">
                <a:solidFill>
                  <a:srgbClr val="FFC000"/>
                </a:solidFill>
              </a:rPr>
              <a:t>Realtime</a:t>
            </a:r>
            <a:r>
              <a:rPr lang="tr-TR" sz="1200" dirty="0">
                <a:solidFill>
                  <a:srgbClr val="FFC000"/>
                </a:solidFill>
              </a:rPr>
              <a:t> (Gerçek Zamanlı Taşıma)</a:t>
            </a:r>
          </a:p>
          <a:p>
            <a:pPr marL="171450" indent="9525">
              <a:buFont typeface="Arial" panose="020B0604020202020204" pitchFamily="34" charset="0"/>
              <a:buChar char="•"/>
            </a:pPr>
            <a:r>
              <a:rPr lang="tr-TR" sz="1200" dirty="0">
                <a:solidFill>
                  <a:srgbClr val="FFC000"/>
                </a:solidFill>
              </a:rPr>
              <a:t> </a:t>
            </a:r>
            <a:r>
              <a:rPr lang="tr-TR" sz="1200" dirty="0" err="1">
                <a:solidFill>
                  <a:srgbClr val="FFC000"/>
                </a:solidFill>
              </a:rPr>
              <a:t>Pan</a:t>
            </a:r>
            <a:r>
              <a:rPr lang="tr-TR" sz="1200" dirty="0">
                <a:solidFill>
                  <a:srgbClr val="FFC000"/>
                </a:solidFill>
              </a:rPr>
              <a:t> Point (Noktalar Arası Taşıma)</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E86F5-4FD5-C26E-6155-59CEA7D2D0FA}"/>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011A2E86-928A-E0BF-847B-808201752A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2D3D9282-EFB6-2D1C-3E00-5B47388A6F48}"/>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C655E508-48DA-1216-0BDB-8C5A2C961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1369B74B-C68B-4902-616B-4C5B2D4A6906}"/>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4CC7E75E-EE53-21AF-7900-B0C96099EC8B}"/>
              </a:ext>
            </a:extLst>
          </p:cNvPr>
          <p:cNvSpPr txBox="1"/>
          <p:nvPr/>
        </p:nvSpPr>
        <p:spPr>
          <a:xfrm>
            <a:off x="55179" y="1306609"/>
            <a:ext cx="8410904" cy="1754326"/>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2. Zoom Center</a:t>
            </a:r>
          </a:p>
          <a:p>
            <a:pPr marL="898525" lvl="1">
              <a:defRPr/>
            </a:pPr>
            <a:r>
              <a:rPr lang="tr-TR" dirty="0"/>
              <a:t>Çizim alanı üzerinde seçilen bir noktayı merkez kabul ederek bu noktaya göre büyültme veya küçültme işlemleri yapmak için kullanılır. Merkez nokta seçiminden sonra çizim alanında iki nokta işaretleyerek ya da komut satırına rakam yazarak büyütme yarıçapı girilmesini ister.</a:t>
            </a:r>
          </a:p>
        </p:txBody>
      </p:sp>
      <p:pic>
        <p:nvPicPr>
          <p:cNvPr id="5" name="Resim 4">
            <a:extLst>
              <a:ext uri="{FF2B5EF4-FFF2-40B4-BE49-F238E27FC236}">
                <a16:creationId xmlns:a16="http://schemas.microsoft.com/office/drawing/2014/main" id="{7AC0793D-5580-8B8E-3DE9-FC22A011775F}"/>
              </a:ext>
            </a:extLst>
          </p:cNvPr>
          <p:cNvPicPr>
            <a:picLocks noChangeAspect="1"/>
          </p:cNvPicPr>
          <p:nvPr/>
        </p:nvPicPr>
        <p:blipFill>
          <a:blip r:embed="rId4"/>
          <a:stretch>
            <a:fillRect/>
          </a:stretch>
        </p:blipFill>
        <p:spPr>
          <a:xfrm>
            <a:off x="677917" y="3047921"/>
            <a:ext cx="7717221" cy="1561033"/>
          </a:xfrm>
          <a:prstGeom prst="rect">
            <a:avLst/>
          </a:prstGeom>
        </p:spPr>
      </p:pic>
    </p:spTree>
    <p:extLst>
      <p:ext uri="{BB962C8B-B14F-4D97-AF65-F5344CB8AC3E}">
        <p14:creationId xmlns:p14="http://schemas.microsoft.com/office/powerpoint/2010/main" val="427388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6A6B6-4F47-8641-EFEF-1D6183844D63}"/>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762A8CAA-253A-B9C4-260D-8C48AD61BDC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DDDFF21-4D3C-287A-E37E-264E736561E2}"/>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8671DE39-B51C-3F3F-F5BB-59B6FB0FC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B3B6E81E-9342-9FCA-F775-89FA3442D040}"/>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E86DADDC-2077-00A0-90F0-FB5E0616B4D1}"/>
              </a:ext>
            </a:extLst>
          </p:cNvPr>
          <p:cNvSpPr txBox="1"/>
          <p:nvPr/>
        </p:nvSpPr>
        <p:spPr>
          <a:xfrm>
            <a:off x="55179" y="1306609"/>
            <a:ext cx="8860222" cy="2308324"/>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3. Zoom </a:t>
            </a:r>
            <a:r>
              <a:rPr lang="tr-TR" b="1" dirty="0" err="1">
                <a:solidFill>
                  <a:srgbClr val="FF0000"/>
                </a:solidFill>
              </a:rPr>
              <a:t>Dynamic</a:t>
            </a:r>
            <a:endParaRPr lang="tr-TR" b="1" dirty="0">
              <a:solidFill>
                <a:srgbClr val="FF0000"/>
              </a:solidFill>
            </a:endParaRPr>
          </a:p>
          <a:p>
            <a:pPr marL="898525" lvl="1">
              <a:defRPr/>
            </a:pPr>
            <a:r>
              <a:rPr lang="tr-TR" dirty="0"/>
              <a:t>Çizim alanı üzerinde hareketli bir pencere ile seçilen nesneleri ekrana sığdırmak için kullanılır. Zoom </a:t>
            </a:r>
            <a:r>
              <a:rPr lang="tr-TR" dirty="0" err="1"/>
              <a:t>Window</a:t>
            </a:r>
            <a:r>
              <a:rPr lang="tr-TR" dirty="0"/>
              <a:t> komutuna benzer. Komut seçildiğinde bütün çizim ekrana sığdırılır ve ortasında X işareti ve büyüteç bulunan bir pencere açılır. Mouse sol tuşu basılı tutulup sürüklenerek bu pencerenin boyutları değiştirilebilir. Bu kutu büyültme alanının sınırlarını belirler. Kutu hareket ettirilerek çizim üzerinde istenilen detay seçilir ve </a:t>
            </a:r>
            <a:r>
              <a:rPr lang="tr-TR" dirty="0" err="1"/>
              <a:t>Enter</a:t>
            </a:r>
            <a:r>
              <a:rPr lang="tr-TR" dirty="0"/>
              <a:t> tuşuna basılır.</a:t>
            </a:r>
          </a:p>
        </p:txBody>
      </p:sp>
      <p:pic>
        <p:nvPicPr>
          <p:cNvPr id="5" name="Resim 4">
            <a:extLst>
              <a:ext uri="{FF2B5EF4-FFF2-40B4-BE49-F238E27FC236}">
                <a16:creationId xmlns:a16="http://schemas.microsoft.com/office/drawing/2014/main" id="{5BD12F95-AAC6-B53A-D514-8392B756C6EF}"/>
              </a:ext>
            </a:extLst>
          </p:cNvPr>
          <p:cNvPicPr>
            <a:picLocks noChangeAspect="1"/>
          </p:cNvPicPr>
          <p:nvPr/>
        </p:nvPicPr>
        <p:blipFill>
          <a:blip r:embed="rId4"/>
          <a:stretch>
            <a:fillRect/>
          </a:stretch>
        </p:blipFill>
        <p:spPr>
          <a:xfrm>
            <a:off x="885522" y="3607577"/>
            <a:ext cx="7062951" cy="1105042"/>
          </a:xfrm>
          <a:prstGeom prst="rect">
            <a:avLst/>
          </a:prstGeom>
        </p:spPr>
      </p:pic>
    </p:spTree>
    <p:extLst>
      <p:ext uri="{BB962C8B-B14F-4D97-AF65-F5344CB8AC3E}">
        <p14:creationId xmlns:p14="http://schemas.microsoft.com/office/powerpoint/2010/main" val="63132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74813-F79C-A9B8-1E04-76104CF29E74}"/>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FD210C2E-1B15-FFAF-8D7B-EE4294872C1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AFEBB428-1602-E96C-CEC7-76A45732EB78}"/>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BA3D3F18-2B5F-A2D9-68C3-A8B97B314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6B40382B-183C-B4C3-8FE1-2FE5FA616745}"/>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842B66DD-6FB0-5FA9-1FF0-613016CD8DCA}"/>
              </a:ext>
            </a:extLst>
          </p:cNvPr>
          <p:cNvSpPr txBox="1"/>
          <p:nvPr/>
        </p:nvSpPr>
        <p:spPr>
          <a:xfrm>
            <a:off x="366548" y="1921465"/>
            <a:ext cx="8410904" cy="1477328"/>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4-Zoom </a:t>
            </a:r>
            <a:r>
              <a:rPr lang="tr-TR" b="1" dirty="0" err="1">
                <a:solidFill>
                  <a:srgbClr val="FF0000"/>
                </a:solidFill>
              </a:rPr>
              <a:t>Extend</a:t>
            </a:r>
            <a:endParaRPr lang="tr-TR" b="1" dirty="0">
              <a:solidFill>
                <a:srgbClr val="FF0000"/>
              </a:solidFill>
            </a:endParaRPr>
          </a:p>
          <a:p>
            <a:pPr marL="898525" lvl="1">
              <a:defRPr/>
            </a:pPr>
            <a:r>
              <a:rPr lang="tr-TR" dirty="0"/>
              <a:t>Büyültme işlemini tüm nesneleri ekrana sığdıracak şekilde genişletir. Çizim alanındaki tüm nesneleri ekrana sığdırıp görünür hale getirir. </a:t>
            </a:r>
            <a:r>
              <a:rPr lang="tr-TR" dirty="0" err="1"/>
              <a:t>Mouseun</a:t>
            </a:r>
            <a:r>
              <a:rPr lang="tr-TR" dirty="0"/>
              <a:t> tekerleğine arka arkaya iki defa basmakta aynı işlemi yapar.</a:t>
            </a:r>
          </a:p>
        </p:txBody>
      </p:sp>
      <p:pic>
        <p:nvPicPr>
          <p:cNvPr id="5" name="Resim 4">
            <a:extLst>
              <a:ext uri="{FF2B5EF4-FFF2-40B4-BE49-F238E27FC236}">
                <a16:creationId xmlns:a16="http://schemas.microsoft.com/office/drawing/2014/main" id="{A7590554-F609-E225-3915-6E185DB817D6}"/>
              </a:ext>
            </a:extLst>
          </p:cNvPr>
          <p:cNvPicPr>
            <a:picLocks noChangeAspect="1"/>
          </p:cNvPicPr>
          <p:nvPr/>
        </p:nvPicPr>
        <p:blipFill>
          <a:blip r:embed="rId4"/>
          <a:stretch>
            <a:fillRect/>
          </a:stretch>
        </p:blipFill>
        <p:spPr>
          <a:xfrm>
            <a:off x="1213944" y="3479102"/>
            <a:ext cx="6826470" cy="860479"/>
          </a:xfrm>
          <a:prstGeom prst="rect">
            <a:avLst/>
          </a:prstGeom>
        </p:spPr>
      </p:pic>
    </p:spTree>
    <p:extLst>
      <p:ext uri="{BB962C8B-B14F-4D97-AF65-F5344CB8AC3E}">
        <p14:creationId xmlns:p14="http://schemas.microsoft.com/office/powerpoint/2010/main" val="129582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6903D-16CF-9213-FB86-44834640EEF1}"/>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7E2B572F-2D30-D571-0123-F7414E26C6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2AD4AA8-C9B0-617B-3F42-6CF4571B6109}"/>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CF3DD1E7-4505-1F5E-49D5-CD2DF2F5D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D163C06D-08B4-326B-42A0-62F3C65FFC34}"/>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D1AD7C61-1972-5021-0CC5-E5B76DCA1110}"/>
              </a:ext>
            </a:extLst>
          </p:cNvPr>
          <p:cNvSpPr txBox="1"/>
          <p:nvPr/>
        </p:nvSpPr>
        <p:spPr>
          <a:xfrm>
            <a:off x="55179" y="1306609"/>
            <a:ext cx="8410904" cy="1754326"/>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5. Zoom </a:t>
            </a:r>
            <a:r>
              <a:rPr lang="tr-TR" b="1" dirty="0" err="1">
                <a:solidFill>
                  <a:srgbClr val="FF0000"/>
                </a:solidFill>
              </a:rPr>
              <a:t>Previus</a:t>
            </a:r>
            <a:endParaRPr lang="tr-TR" b="1" dirty="0">
              <a:solidFill>
                <a:srgbClr val="FF0000"/>
              </a:solidFill>
            </a:endParaRPr>
          </a:p>
          <a:p>
            <a:pPr marL="898525" lvl="1">
              <a:defRPr/>
            </a:pPr>
            <a:r>
              <a:rPr lang="tr-TR" dirty="0"/>
              <a:t>Görüntü kontrol komutlarının kullanılması ile değişen ekran görüntüsüne, kullanım sırasına göre geri dönmek için kullanılır. Komutun her seçiminde bir önceki görünüme geri döner. Çizim komutlarına etki etmez. Sadece ekran görünümünü değiştirir.</a:t>
            </a:r>
          </a:p>
        </p:txBody>
      </p:sp>
      <p:pic>
        <p:nvPicPr>
          <p:cNvPr id="5" name="Resim 4">
            <a:extLst>
              <a:ext uri="{FF2B5EF4-FFF2-40B4-BE49-F238E27FC236}">
                <a16:creationId xmlns:a16="http://schemas.microsoft.com/office/drawing/2014/main" id="{3B7AC5D0-7D71-3DD9-C77A-B52DF4D9A1B0}"/>
              </a:ext>
            </a:extLst>
          </p:cNvPr>
          <p:cNvPicPr>
            <a:picLocks noChangeAspect="1"/>
          </p:cNvPicPr>
          <p:nvPr/>
        </p:nvPicPr>
        <p:blipFill>
          <a:blip r:embed="rId4"/>
          <a:stretch>
            <a:fillRect/>
          </a:stretch>
        </p:blipFill>
        <p:spPr>
          <a:xfrm>
            <a:off x="1086505" y="3129896"/>
            <a:ext cx="6970989" cy="953925"/>
          </a:xfrm>
          <a:prstGeom prst="rect">
            <a:avLst/>
          </a:prstGeom>
        </p:spPr>
      </p:pic>
    </p:spTree>
    <p:extLst>
      <p:ext uri="{BB962C8B-B14F-4D97-AF65-F5344CB8AC3E}">
        <p14:creationId xmlns:p14="http://schemas.microsoft.com/office/powerpoint/2010/main" val="79450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6EB0D-B3EA-A9BB-472B-D3C10F2FA9AB}"/>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3E5FB284-7668-D78F-0FA3-86A0F7BD1C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2871166-B6C8-D815-1522-6DCA2202D25A}"/>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9755FFE7-EB66-79F0-82CA-B3B254C767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BBED13DB-E90B-D730-38A0-E748A068E0BF}"/>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BD045488-CD5B-5BF5-EE47-741775D4746B}"/>
              </a:ext>
            </a:extLst>
          </p:cNvPr>
          <p:cNvSpPr txBox="1"/>
          <p:nvPr/>
        </p:nvSpPr>
        <p:spPr>
          <a:xfrm>
            <a:off x="96523" y="1472065"/>
            <a:ext cx="8410904" cy="1200329"/>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6. Zoom </a:t>
            </a:r>
            <a:r>
              <a:rPr lang="tr-TR" b="1" dirty="0" err="1">
                <a:solidFill>
                  <a:srgbClr val="FF0000"/>
                </a:solidFill>
              </a:rPr>
              <a:t>Scale</a:t>
            </a:r>
            <a:endParaRPr lang="tr-TR" b="1" dirty="0">
              <a:solidFill>
                <a:srgbClr val="FF0000"/>
              </a:solidFill>
            </a:endParaRPr>
          </a:p>
          <a:p>
            <a:pPr marL="898525" lvl="1">
              <a:defRPr/>
            </a:pPr>
            <a:r>
              <a:rPr lang="tr-TR" dirty="0"/>
              <a:t>Verilen ölçek değerine göre çizimleri ekrana yakınlaştırmak veya ekrandan uzaklaştırmak için kullanılır. </a:t>
            </a:r>
          </a:p>
        </p:txBody>
      </p:sp>
      <p:pic>
        <p:nvPicPr>
          <p:cNvPr id="4" name="Resim 3">
            <a:extLst>
              <a:ext uri="{FF2B5EF4-FFF2-40B4-BE49-F238E27FC236}">
                <a16:creationId xmlns:a16="http://schemas.microsoft.com/office/drawing/2014/main" id="{3FF0EAAB-1597-18A5-66D7-86CAA621CC49}"/>
              </a:ext>
            </a:extLst>
          </p:cNvPr>
          <p:cNvPicPr>
            <a:picLocks noChangeAspect="1"/>
          </p:cNvPicPr>
          <p:nvPr/>
        </p:nvPicPr>
        <p:blipFill>
          <a:blip r:embed="rId4"/>
          <a:stretch>
            <a:fillRect/>
          </a:stretch>
        </p:blipFill>
        <p:spPr>
          <a:xfrm>
            <a:off x="559676" y="2711624"/>
            <a:ext cx="7758564" cy="1217317"/>
          </a:xfrm>
          <a:prstGeom prst="rect">
            <a:avLst/>
          </a:prstGeom>
        </p:spPr>
      </p:pic>
    </p:spTree>
    <p:extLst>
      <p:ext uri="{BB962C8B-B14F-4D97-AF65-F5344CB8AC3E}">
        <p14:creationId xmlns:p14="http://schemas.microsoft.com/office/powerpoint/2010/main" val="178937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3D599-A5B7-C461-7DF2-C700C324C134}"/>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0450E910-8782-AA22-9BA2-CDD2B0CA139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F3D3D0F-9150-1516-292F-5FDD3EB972D1}"/>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4C5E26D1-299D-202E-5B42-830590EE76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89129567-6375-75F4-0E75-B2792DBB7DD2}"/>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B7B73510-440D-08D9-549B-A48F7EF87141}"/>
              </a:ext>
            </a:extLst>
          </p:cNvPr>
          <p:cNvSpPr txBox="1"/>
          <p:nvPr/>
        </p:nvSpPr>
        <p:spPr>
          <a:xfrm>
            <a:off x="102476" y="1766927"/>
            <a:ext cx="8663152" cy="1200329"/>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7. Zoom </a:t>
            </a:r>
            <a:r>
              <a:rPr lang="tr-TR" b="1" dirty="0" err="1">
                <a:solidFill>
                  <a:srgbClr val="FF0000"/>
                </a:solidFill>
              </a:rPr>
              <a:t>Window</a:t>
            </a:r>
            <a:endParaRPr lang="tr-TR" b="1" dirty="0">
              <a:solidFill>
                <a:srgbClr val="FF0000"/>
              </a:solidFill>
            </a:endParaRPr>
          </a:p>
          <a:p>
            <a:pPr marL="898525" lvl="1">
              <a:defRPr/>
            </a:pPr>
            <a:r>
              <a:rPr lang="tr-TR" dirty="0"/>
              <a:t>Çizim alanı üzerinde çapraz iki nokta işaretlenerek oluşturulan pencere içerisinde kalan çizimi büyüterek ekrana sığdırır</a:t>
            </a:r>
          </a:p>
        </p:txBody>
      </p:sp>
      <p:pic>
        <p:nvPicPr>
          <p:cNvPr id="5" name="Resim 4">
            <a:extLst>
              <a:ext uri="{FF2B5EF4-FFF2-40B4-BE49-F238E27FC236}">
                <a16:creationId xmlns:a16="http://schemas.microsoft.com/office/drawing/2014/main" id="{7824A71C-BEDA-963F-96F9-23EB76DBAD43}"/>
              </a:ext>
            </a:extLst>
          </p:cNvPr>
          <p:cNvPicPr>
            <a:picLocks noChangeAspect="1"/>
          </p:cNvPicPr>
          <p:nvPr/>
        </p:nvPicPr>
        <p:blipFill>
          <a:blip r:embed="rId4"/>
          <a:stretch>
            <a:fillRect/>
          </a:stretch>
        </p:blipFill>
        <p:spPr>
          <a:xfrm>
            <a:off x="1204386" y="3083936"/>
            <a:ext cx="6744087" cy="1254863"/>
          </a:xfrm>
          <a:prstGeom prst="rect">
            <a:avLst/>
          </a:prstGeom>
        </p:spPr>
      </p:pic>
    </p:spTree>
    <p:extLst>
      <p:ext uri="{BB962C8B-B14F-4D97-AF65-F5344CB8AC3E}">
        <p14:creationId xmlns:p14="http://schemas.microsoft.com/office/powerpoint/2010/main" val="88537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102E7-E164-899B-5FF9-5126B026D37C}"/>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AC730192-4CFB-6042-88C1-2F18D5185E7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6A512A8-940A-001E-3E79-10B1DBFEB5FC}"/>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83692F8B-F25A-3336-490C-EB2585A36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D09B1660-3219-0172-2114-5C08352D5AE3}"/>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C653ABB2-ECC1-2CD7-448F-4A29CBABE78D}"/>
              </a:ext>
            </a:extLst>
          </p:cNvPr>
          <p:cNvSpPr txBox="1"/>
          <p:nvPr/>
        </p:nvSpPr>
        <p:spPr>
          <a:xfrm>
            <a:off x="55179" y="1306609"/>
            <a:ext cx="8678918" cy="2308324"/>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8. Zoom </a:t>
            </a:r>
            <a:r>
              <a:rPr lang="tr-TR" b="1" dirty="0" err="1">
                <a:solidFill>
                  <a:srgbClr val="FF0000"/>
                </a:solidFill>
              </a:rPr>
              <a:t>Realtime</a:t>
            </a:r>
            <a:endParaRPr lang="tr-TR" b="1" dirty="0">
              <a:solidFill>
                <a:srgbClr val="FF0000"/>
              </a:solidFill>
            </a:endParaRPr>
          </a:p>
          <a:p>
            <a:pPr marL="898525" lvl="1">
              <a:defRPr/>
            </a:pPr>
            <a:r>
              <a:rPr lang="tr-TR" dirty="0"/>
              <a:t>Çizime dinamik olarak yaklaşıp uzaklaşmayı sağlar. Zoom komutu seçildiğinde Zoom </a:t>
            </a:r>
            <a:r>
              <a:rPr lang="tr-TR" dirty="0" err="1"/>
              <a:t>Realtime</a:t>
            </a:r>
            <a:r>
              <a:rPr lang="tr-TR" dirty="0"/>
              <a:t> aktiftir. Komut seçildiğinde imlecin ucunda bir büyüteç belirir. Mouse sol tuşu basılı tutularak ekranın yukarısına doğru sürüklenirse büyültme işlemi yapar. İmlecin ucunda da artı (+) işareti belirir. Aşağı doğru sürüklenirse küçültme işlemi yapar. İmlecin ucunda da eksi (-) işareti belirir. Büyültme merkezi olarak o an imlecin bulunduğu noktayı esas alır.</a:t>
            </a:r>
          </a:p>
        </p:txBody>
      </p:sp>
      <p:pic>
        <p:nvPicPr>
          <p:cNvPr id="5" name="Resim 4">
            <a:extLst>
              <a:ext uri="{FF2B5EF4-FFF2-40B4-BE49-F238E27FC236}">
                <a16:creationId xmlns:a16="http://schemas.microsoft.com/office/drawing/2014/main" id="{61E75E5E-9959-3AFE-236E-A420BB2B2820}"/>
              </a:ext>
            </a:extLst>
          </p:cNvPr>
          <p:cNvPicPr>
            <a:picLocks noChangeAspect="1"/>
          </p:cNvPicPr>
          <p:nvPr/>
        </p:nvPicPr>
        <p:blipFill>
          <a:blip r:embed="rId4"/>
          <a:stretch>
            <a:fillRect/>
          </a:stretch>
        </p:blipFill>
        <p:spPr>
          <a:xfrm>
            <a:off x="966512" y="3671943"/>
            <a:ext cx="6731876" cy="1040676"/>
          </a:xfrm>
          <a:prstGeom prst="rect">
            <a:avLst/>
          </a:prstGeom>
        </p:spPr>
      </p:pic>
    </p:spTree>
    <p:extLst>
      <p:ext uri="{BB962C8B-B14F-4D97-AF65-F5344CB8AC3E}">
        <p14:creationId xmlns:p14="http://schemas.microsoft.com/office/powerpoint/2010/main" val="103739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BC30E-7E96-A06C-3E48-D3BB14ED6967}"/>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0D15A85B-21DA-E71C-33D0-5874A4DF61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2DB5EA8-1D8B-9EDB-F05B-BE3547E9DAED}"/>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9043D37E-C788-74B2-EFC4-21DB5E800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2A059761-F7F8-0934-741B-437382AA5DB2}"/>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DB3DDCC3-D5C3-4534-B558-2FC3E63C2659}"/>
              </a:ext>
            </a:extLst>
          </p:cNvPr>
          <p:cNvSpPr txBox="1"/>
          <p:nvPr/>
        </p:nvSpPr>
        <p:spPr>
          <a:xfrm>
            <a:off x="55179" y="1306609"/>
            <a:ext cx="8678918" cy="923330"/>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9. Zoom Object</a:t>
            </a:r>
          </a:p>
          <a:p>
            <a:pPr marL="898525" lvl="1">
              <a:defRPr/>
            </a:pPr>
            <a:r>
              <a:rPr lang="tr-TR" dirty="0"/>
              <a:t>Çizim alanı üzerinde seçilen nesne veya nesneleri büyüterek ekrana sığdırır.</a:t>
            </a:r>
          </a:p>
        </p:txBody>
      </p:sp>
      <p:pic>
        <p:nvPicPr>
          <p:cNvPr id="4" name="Resim 3">
            <a:extLst>
              <a:ext uri="{FF2B5EF4-FFF2-40B4-BE49-F238E27FC236}">
                <a16:creationId xmlns:a16="http://schemas.microsoft.com/office/drawing/2014/main" id="{E832DE90-D456-01EB-E097-2450497B1D45}"/>
              </a:ext>
            </a:extLst>
          </p:cNvPr>
          <p:cNvPicPr>
            <a:picLocks noChangeAspect="1"/>
          </p:cNvPicPr>
          <p:nvPr/>
        </p:nvPicPr>
        <p:blipFill>
          <a:blip r:embed="rId4"/>
          <a:stretch>
            <a:fillRect/>
          </a:stretch>
        </p:blipFill>
        <p:spPr>
          <a:xfrm>
            <a:off x="618716" y="2456006"/>
            <a:ext cx="7252138" cy="1597929"/>
          </a:xfrm>
          <a:prstGeom prst="rect">
            <a:avLst/>
          </a:prstGeom>
        </p:spPr>
      </p:pic>
    </p:spTree>
    <p:extLst>
      <p:ext uri="{BB962C8B-B14F-4D97-AF65-F5344CB8AC3E}">
        <p14:creationId xmlns:p14="http://schemas.microsoft.com/office/powerpoint/2010/main" val="2605874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9FFD1-8B88-80A6-B886-C397741911C4}"/>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A5B76608-A2CB-9D98-A1B5-8339D87CC0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A40393C-7FEA-A7DB-001B-6649DAAC8FA3}"/>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F04E2D1E-8B12-41B3-A4D8-669E09806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357D83DC-B464-9F69-D35B-63FC79CD2EC8}"/>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B4E6C85C-609C-D6A8-63BD-723D47654BB0}"/>
              </a:ext>
            </a:extLst>
          </p:cNvPr>
          <p:cNvSpPr txBox="1"/>
          <p:nvPr/>
        </p:nvSpPr>
        <p:spPr>
          <a:xfrm>
            <a:off x="55179" y="1306609"/>
            <a:ext cx="8678918" cy="1754326"/>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10. Zoom in</a:t>
            </a:r>
          </a:p>
          <a:p>
            <a:pPr marL="898525" lvl="1">
              <a:defRPr/>
            </a:pPr>
            <a:r>
              <a:rPr lang="tr-TR" dirty="0"/>
              <a:t>İçe doğru büyültme işlemi yapmak için kullanılır. Komutun her seçiminde görüntü iki kat büyüyerek ekrana yakınlaşır. İşlem art arda tekrarlanabilir. Zoom </a:t>
            </a:r>
            <a:r>
              <a:rPr lang="tr-TR" dirty="0" err="1"/>
              <a:t>In</a:t>
            </a:r>
            <a:r>
              <a:rPr lang="tr-TR" dirty="0"/>
              <a:t> komut satırında çalışmaz. Zoom </a:t>
            </a:r>
            <a:r>
              <a:rPr lang="tr-TR" dirty="0" err="1"/>
              <a:t>araççubuğundan</a:t>
            </a:r>
            <a:r>
              <a:rPr lang="tr-TR" dirty="0"/>
              <a:t> veya </a:t>
            </a:r>
            <a:r>
              <a:rPr lang="tr-TR" dirty="0" err="1"/>
              <a:t>Navigasyonbar’dan</a:t>
            </a:r>
            <a:r>
              <a:rPr lang="tr-TR" dirty="0"/>
              <a:t> seçilerek kullanılır.</a:t>
            </a:r>
          </a:p>
        </p:txBody>
      </p:sp>
    </p:spTree>
    <p:extLst>
      <p:ext uri="{BB962C8B-B14F-4D97-AF65-F5344CB8AC3E}">
        <p14:creationId xmlns:p14="http://schemas.microsoft.com/office/powerpoint/2010/main" val="3719560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DC92-8289-B961-5A36-60CB8E55DC56}"/>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B3721E6D-042F-9F64-C1F8-07863693176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DD1E991-3E3A-0AF3-99F0-7E1F4D625996}"/>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BD811F75-6749-E766-FEB8-25A8EF695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19C41AE5-17D7-D377-D368-366388CA831A}"/>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C98AC2D8-24BE-8B7C-54A8-D9C9E8A3631B}"/>
              </a:ext>
            </a:extLst>
          </p:cNvPr>
          <p:cNvSpPr txBox="1"/>
          <p:nvPr/>
        </p:nvSpPr>
        <p:spPr>
          <a:xfrm>
            <a:off x="55179" y="1306609"/>
            <a:ext cx="8678918" cy="1754326"/>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11. Zoom </a:t>
            </a:r>
            <a:r>
              <a:rPr lang="tr-TR" b="1" dirty="0" err="1">
                <a:solidFill>
                  <a:srgbClr val="FF0000"/>
                </a:solidFill>
              </a:rPr>
              <a:t>Out</a:t>
            </a:r>
            <a:endParaRPr lang="tr-TR" b="1" dirty="0">
              <a:solidFill>
                <a:srgbClr val="FF0000"/>
              </a:solidFill>
            </a:endParaRPr>
          </a:p>
          <a:p>
            <a:pPr marL="898525" lvl="1">
              <a:defRPr/>
            </a:pPr>
            <a:r>
              <a:rPr lang="tr-TR" dirty="0"/>
              <a:t>Dışa doğru büyültme işlemi yapmak için kullanılır. Komutun her seçiminde görüntü iki kat küçülerek ekrandan uzaklaşır. İşlem art arda tekrarlanabilir. Zoom </a:t>
            </a:r>
            <a:r>
              <a:rPr lang="tr-TR" dirty="0" err="1"/>
              <a:t>Out</a:t>
            </a:r>
            <a:r>
              <a:rPr lang="tr-TR" dirty="0"/>
              <a:t> komut satırında çalışmaz. Zoom araç çubuğundan veya </a:t>
            </a:r>
            <a:r>
              <a:rPr lang="tr-TR" dirty="0" err="1"/>
              <a:t>Navigasyonbar’dan</a:t>
            </a:r>
            <a:r>
              <a:rPr lang="tr-TR" dirty="0"/>
              <a:t> seçilerek kullanılır.</a:t>
            </a:r>
          </a:p>
        </p:txBody>
      </p:sp>
    </p:spTree>
    <p:extLst>
      <p:ext uri="{BB962C8B-B14F-4D97-AF65-F5344CB8AC3E}">
        <p14:creationId xmlns:p14="http://schemas.microsoft.com/office/powerpoint/2010/main" val="47709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87CAFDAB-0E4C-446E-AF43-4E7E3252ADCE}"/>
              </a:ext>
            </a:extLst>
          </p:cNvPr>
          <p:cNvSpPr>
            <a:spLocks noChangeArrowheads="1"/>
          </p:cNvSpPr>
          <p:nvPr/>
        </p:nvSpPr>
        <p:spPr bwMode="auto">
          <a:xfrm>
            <a:off x="5287106" y="1011364"/>
            <a:ext cx="3774831" cy="312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0BD0D9"/>
              </a:buClr>
              <a:buSzPct val="95000"/>
              <a:buFont typeface="Wingdings 2" pitchFamily="18" charset="2"/>
              <a:buNone/>
              <a:defRPr/>
            </a:pPr>
            <a:r>
              <a:rPr lang="tr-TR" sz="1500" b="1" dirty="0" err="1">
                <a:latin typeface="Verdana" pitchFamily="34" charset="0"/>
                <a:cs typeface="Arial" charset="0"/>
              </a:rPr>
              <a:t>AutoCad</a:t>
            </a:r>
            <a:r>
              <a:rPr lang="tr-TR" sz="1500" b="1" dirty="0">
                <a:latin typeface="Verdana" pitchFamily="34" charset="0"/>
                <a:cs typeface="Arial" charset="0"/>
              </a:rPr>
              <a:t> Programında çizim sırasında bazen ekranın bir kısmını daha ayrıntılı görebilmek için ekranı büyütmek yada çizimin tamamını görmek için görüntüyü küçültmek gerekir bu işlem </a:t>
            </a:r>
            <a:r>
              <a:rPr lang="tr-TR" sz="1500" b="1" dirty="0" err="1">
                <a:latin typeface="Verdana" pitchFamily="34" charset="0"/>
                <a:cs typeface="Arial" charset="0"/>
              </a:rPr>
              <a:t>zoom</a:t>
            </a:r>
            <a:r>
              <a:rPr lang="tr-TR" sz="1500" b="1" dirty="0">
                <a:latin typeface="Verdana" pitchFamily="34" charset="0"/>
                <a:cs typeface="Arial" charset="0"/>
              </a:rPr>
              <a:t> komutu ile yapılır. Aynı biçimde ekrana sığmayan görüntünün kaydırılması gerekebilir bu işlem de </a:t>
            </a:r>
            <a:r>
              <a:rPr lang="tr-TR" sz="1500" b="1" dirty="0" err="1">
                <a:latin typeface="Verdana" pitchFamily="34" charset="0"/>
                <a:cs typeface="Arial" charset="0"/>
              </a:rPr>
              <a:t>pan</a:t>
            </a:r>
            <a:r>
              <a:rPr lang="tr-TR" sz="1500" b="1" dirty="0">
                <a:latin typeface="Verdana" pitchFamily="34" charset="0"/>
                <a:cs typeface="Arial" charset="0"/>
              </a:rPr>
              <a:t> komutu ile yapılmaktadır</a:t>
            </a:r>
          </a:p>
        </p:txBody>
      </p:sp>
      <p:pic>
        <p:nvPicPr>
          <p:cNvPr id="2050" name="Picture 2" descr="autocad 2020 logo png ile ilgili görsel sonucu">
            <a:extLst>
              <a:ext uri="{FF2B5EF4-FFF2-40B4-BE49-F238E27FC236}">
                <a16:creationId xmlns:a16="http://schemas.microsoft.com/office/drawing/2014/main" id="{5B8A1714-C233-4037-9272-11FFE21B00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11" b="1000"/>
          <a:stretch/>
        </p:blipFill>
        <p:spPr bwMode="auto">
          <a:xfrm>
            <a:off x="1612699" y="251705"/>
            <a:ext cx="3509107" cy="44290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Resim 4">
            <a:extLst>
              <a:ext uri="{FF2B5EF4-FFF2-40B4-BE49-F238E27FC236}">
                <a16:creationId xmlns:a16="http://schemas.microsoft.com/office/drawing/2014/main" id="{22512464-A4DC-4C70-B3E7-306AFF808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8" name="Title 1">
            <a:extLst>
              <a:ext uri="{FF2B5EF4-FFF2-40B4-BE49-F238E27FC236}">
                <a16:creationId xmlns:a16="http://schemas.microsoft.com/office/drawing/2014/main" id="{498C35BA-3EE8-4382-9855-A918B3C7003E}"/>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E07E5-5D9A-A3BF-DE63-8904D970D369}"/>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1A24A270-1650-260B-5904-68F3E5DFA4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52F2F97-9D4B-625E-04B8-A88F77067BF6}"/>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30CAE6A2-6305-5859-4EDE-3AEEBBED7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EA09C93F-4B37-359E-D1BD-51207520EE30}"/>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97755892-151E-CA6E-DE64-6652A0AEFE73}"/>
              </a:ext>
            </a:extLst>
          </p:cNvPr>
          <p:cNvSpPr txBox="1"/>
          <p:nvPr/>
        </p:nvSpPr>
        <p:spPr>
          <a:xfrm>
            <a:off x="55179" y="1833086"/>
            <a:ext cx="8678918" cy="1477328"/>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12. Zoom </a:t>
            </a:r>
            <a:r>
              <a:rPr lang="tr-TR" b="1" dirty="0" err="1">
                <a:solidFill>
                  <a:srgbClr val="FF0000"/>
                </a:solidFill>
              </a:rPr>
              <a:t>Orginal</a:t>
            </a:r>
            <a:endParaRPr lang="tr-TR" b="1" dirty="0">
              <a:solidFill>
                <a:srgbClr val="FF0000"/>
              </a:solidFill>
            </a:endParaRPr>
          </a:p>
          <a:p>
            <a:pPr marL="898525" lvl="1">
              <a:defRPr/>
            </a:pPr>
            <a:r>
              <a:rPr lang="tr-TR" dirty="0"/>
              <a:t>Çizim alanı üzerinde ve Zoom komutu aktif iken </a:t>
            </a:r>
            <a:r>
              <a:rPr lang="tr-TR" dirty="0" err="1"/>
              <a:t>mouse</a:t>
            </a:r>
            <a:r>
              <a:rPr lang="tr-TR" dirty="0"/>
              <a:t> sağ tuş menüsünden ulaşılan görüntü kontrol komutudur. Çizim sayfası açıldığı zaman kayıtlı olan sayfa görüntüsüne veya en son kaydedilen görüntüye döndürür.</a:t>
            </a:r>
          </a:p>
        </p:txBody>
      </p:sp>
    </p:spTree>
    <p:extLst>
      <p:ext uri="{BB962C8B-B14F-4D97-AF65-F5344CB8AC3E}">
        <p14:creationId xmlns:p14="http://schemas.microsoft.com/office/powerpoint/2010/main" val="340519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ED608-FD7D-F133-14E4-34E33F927E1F}"/>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8327AF53-625C-5B12-07FD-E9546B3598A6}"/>
              </a:ext>
            </a:extLst>
          </p:cNvPr>
          <p:cNvSpPr txBox="1"/>
          <p:nvPr/>
        </p:nvSpPr>
        <p:spPr>
          <a:xfrm>
            <a:off x="0" y="1404704"/>
            <a:ext cx="8686800" cy="2831544"/>
          </a:xfrm>
          <a:prstGeom prst="rect">
            <a:avLst/>
          </a:prstGeom>
          <a:noFill/>
        </p:spPr>
        <p:txBody>
          <a:bodyPr wrap="square">
            <a:spAutoFit/>
          </a:bodyPr>
          <a:lstStyle/>
          <a:p>
            <a:pPr marL="360363" lvl="1" indent="-360363" fontAlgn="auto">
              <a:spcBef>
                <a:spcPts val="0"/>
              </a:spcBef>
              <a:spcAft>
                <a:spcPts val="0"/>
              </a:spcAft>
              <a:defRPr/>
            </a:pPr>
            <a:r>
              <a:rPr lang="tr-TR" b="1" dirty="0">
                <a:solidFill>
                  <a:srgbClr val="FF0000"/>
                </a:solidFill>
              </a:rPr>
              <a:t>   2- </a:t>
            </a:r>
            <a:r>
              <a:rPr lang="tr-TR" b="1" dirty="0" err="1">
                <a:solidFill>
                  <a:srgbClr val="FF0000"/>
                </a:solidFill>
              </a:rPr>
              <a:t>Pan</a:t>
            </a:r>
            <a:r>
              <a:rPr lang="tr-TR" b="1" dirty="0">
                <a:solidFill>
                  <a:srgbClr val="FF0000"/>
                </a:solidFill>
              </a:rPr>
              <a:t> Komutu :</a:t>
            </a:r>
            <a:r>
              <a:rPr lang="tr-TR" dirty="0" err="1"/>
              <a:t>Move</a:t>
            </a:r>
            <a:r>
              <a:rPr lang="tr-TR" dirty="0"/>
              <a:t> (Taşıma) komutundan farklı bir komuttur. </a:t>
            </a:r>
            <a:r>
              <a:rPr lang="tr-TR" dirty="0" err="1"/>
              <a:t>Move</a:t>
            </a:r>
            <a:r>
              <a:rPr lang="tr-TR" dirty="0"/>
              <a:t> komutu ile çizim alanı üzerindeki nesnenin yeri ve koordinatları değiştirilir. </a:t>
            </a:r>
            <a:r>
              <a:rPr lang="tr-TR" dirty="0" err="1"/>
              <a:t>Pan</a:t>
            </a:r>
            <a:r>
              <a:rPr lang="tr-TR" dirty="0"/>
              <a:t> komutunda ise nesnenin koordinatları ve konumu değişmez. Sadece ekrandaki yerini değişir. Üzerine çizim yapılan A4 kağıdının masa üzerinde yerinin değiştirilmesi gibi düşünülebilir. Kâğıdın yeri değişir ama çizimin kâğıt üzerindeki yeri değişmez. Komuta birkaç şekilde ulaşabiliriz</a:t>
            </a:r>
          </a:p>
          <a:p>
            <a:pPr marL="898525" lvl="1" indent="-268288" fontAlgn="auto">
              <a:spcBef>
                <a:spcPts val="0"/>
              </a:spcBef>
              <a:spcAft>
                <a:spcPts val="0"/>
              </a:spcAft>
              <a:defRPr/>
            </a:pPr>
            <a:r>
              <a:rPr lang="tr-TR" dirty="0"/>
              <a:t> </a:t>
            </a:r>
            <a:r>
              <a:rPr lang="tr-TR" b="1" dirty="0">
                <a:solidFill>
                  <a:srgbClr val="FF0000"/>
                </a:solidFill>
              </a:rPr>
              <a:t>1-Mousenin orta tekerleğini basılı tutarak : </a:t>
            </a:r>
            <a:r>
              <a:rPr lang="tr-TR" dirty="0"/>
              <a:t>Bu hareket ekrandaki çizim öğelerini kaydırır.</a:t>
            </a:r>
          </a:p>
          <a:p>
            <a:pPr marL="360363" lvl="1" indent="-360363" fontAlgn="auto">
              <a:spcBef>
                <a:spcPts val="0"/>
              </a:spcBef>
              <a:spcAft>
                <a:spcPts val="0"/>
              </a:spcAft>
              <a:defRPr/>
            </a:pPr>
            <a:endParaRPr lang="tr-TR" dirty="0"/>
          </a:p>
          <a:p>
            <a:pPr marL="0" lvl="1" fontAlgn="auto">
              <a:spcBef>
                <a:spcPts val="0"/>
              </a:spcBef>
              <a:spcAft>
                <a:spcPts val="0"/>
              </a:spcAft>
              <a:defRPr/>
            </a:pPr>
            <a:r>
              <a:rPr lang="tr-TR" dirty="0"/>
              <a:t>  </a:t>
            </a:r>
          </a:p>
          <a:p>
            <a:pPr marL="0" lvl="1" fontAlgn="auto">
              <a:spcBef>
                <a:spcPts val="0"/>
              </a:spcBef>
              <a:spcAft>
                <a:spcPts val="0"/>
              </a:spcAft>
              <a:defRPr/>
            </a:pPr>
            <a:endParaRPr lang="tr-TR" sz="1600" dirty="0">
              <a:latin typeface="+mn-lt"/>
              <a:cs typeface="+mn-cs"/>
            </a:endParaRPr>
          </a:p>
        </p:txBody>
      </p:sp>
      <p:pic>
        <p:nvPicPr>
          <p:cNvPr id="7" name="Picture 2" descr="autocad 2020 logo png ile ilgili görsel sonucu">
            <a:extLst>
              <a:ext uri="{FF2B5EF4-FFF2-40B4-BE49-F238E27FC236}">
                <a16:creationId xmlns:a16="http://schemas.microsoft.com/office/drawing/2014/main" id="{D365FD49-037D-4F61-C64C-5BAD980DF4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DC6D6E8-6777-E59F-BBB1-13AFF05CA4BF}"/>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E67FA8C3-53EF-D178-5BDA-56A072527C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56ACC03D-B4C5-91CB-C1F6-3233DC85E810}"/>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pic>
        <p:nvPicPr>
          <p:cNvPr id="5" name="Resim 4">
            <a:extLst>
              <a:ext uri="{FF2B5EF4-FFF2-40B4-BE49-F238E27FC236}">
                <a16:creationId xmlns:a16="http://schemas.microsoft.com/office/drawing/2014/main" id="{1D33319D-CEC6-1997-C0A9-61066818BA69}"/>
              </a:ext>
            </a:extLst>
          </p:cNvPr>
          <p:cNvPicPr>
            <a:picLocks noChangeAspect="1"/>
          </p:cNvPicPr>
          <p:nvPr/>
        </p:nvPicPr>
        <p:blipFill>
          <a:blip r:embed="rId4"/>
          <a:stretch>
            <a:fillRect/>
          </a:stretch>
        </p:blipFill>
        <p:spPr>
          <a:xfrm>
            <a:off x="2029892" y="3604513"/>
            <a:ext cx="2821477" cy="1538987"/>
          </a:xfrm>
          <a:prstGeom prst="rect">
            <a:avLst/>
          </a:prstGeom>
        </p:spPr>
      </p:pic>
      <p:sp>
        <p:nvSpPr>
          <p:cNvPr id="9" name="Açıklama Balonu: Bükülü Çizgi 8">
            <a:extLst>
              <a:ext uri="{FF2B5EF4-FFF2-40B4-BE49-F238E27FC236}">
                <a16:creationId xmlns:a16="http://schemas.microsoft.com/office/drawing/2014/main" id="{48B0AEA4-B70C-B556-4FB9-0FEC254D8F01}"/>
              </a:ext>
            </a:extLst>
          </p:cNvPr>
          <p:cNvSpPr/>
          <p:nvPr/>
        </p:nvSpPr>
        <p:spPr>
          <a:xfrm>
            <a:off x="6323608" y="3750706"/>
            <a:ext cx="2028092" cy="365677"/>
          </a:xfrm>
          <a:prstGeom prst="borderCallout2">
            <a:avLst>
              <a:gd name="adj1" fmla="val 18750"/>
              <a:gd name="adj2" fmla="val 1232"/>
              <a:gd name="adj3" fmla="val 18750"/>
              <a:gd name="adj4" fmla="val -16667"/>
              <a:gd name="adj5" fmla="val 155502"/>
              <a:gd name="adj6" fmla="val -12843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Mouse Orta Tekerleği</a:t>
            </a:r>
          </a:p>
        </p:txBody>
      </p:sp>
    </p:spTree>
    <p:extLst>
      <p:ext uri="{BB962C8B-B14F-4D97-AF65-F5344CB8AC3E}">
        <p14:creationId xmlns:p14="http://schemas.microsoft.com/office/powerpoint/2010/main" val="211317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4A0E4-AC66-4175-855B-531748E5C9B8}"/>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AAAA13FC-5F54-D798-BC22-7B1467BFC6B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54C650C-31FF-4120-533F-F5CCFBCD52DE}"/>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9A7375BC-18C9-C092-BECC-E5E79E639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DD52E901-F2B1-3987-D107-D4D5BA72A68A}"/>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71158205-4600-E0F2-6F5B-341307D639D0}"/>
              </a:ext>
            </a:extLst>
          </p:cNvPr>
          <p:cNvSpPr txBox="1"/>
          <p:nvPr/>
        </p:nvSpPr>
        <p:spPr>
          <a:xfrm>
            <a:off x="78827" y="1306609"/>
            <a:ext cx="8410904" cy="369332"/>
          </a:xfrm>
          <a:prstGeom prst="rect">
            <a:avLst/>
          </a:prstGeom>
          <a:noFill/>
        </p:spPr>
        <p:txBody>
          <a:bodyPr wrap="square">
            <a:spAutoFit/>
          </a:bodyPr>
          <a:lstStyle/>
          <a:p>
            <a:pPr marL="898525" lvl="1" indent="-268288">
              <a:defRPr/>
            </a:pPr>
            <a:r>
              <a:rPr lang="tr-TR" b="1" dirty="0">
                <a:solidFill>
                  <a:srgbClr val="FF0000"/>
                </a:solidFill>
              </a:rPr>
              <a:t>2-Komut satırından: </a:t>
            </a:r>
            <a:r>
              <a:rPr lang="tr-TR" dirty="0"/>
              <a:t>Komut satırına </a:t>
            </a:r>
            <a:r>
              <a:rPr lang="tr-TR" dirty="0" err="1"/>
              <a:t>Pan</a:t>
            </a:r>
            <a:r>
              <a:rPr lang="tr-TR" dirty="0"/>
              <a:t> yazarak alt parametrelerine ulaşılabilir</a:t>
            </a:r>
          </a:p>
        </p:txBody>
      </p:sp>
      <p:pic>
        <p:nvPicPr>
          <p:cNvPr id="4" name="Resim 3">
            <a:extLst>
              <a:ext uri="{FF2B5EF4-FFF2-40B4-BE49-F238E27FC236}">
                <a16:creationId xmlns:a16="http://schemas.microsoft.com/office/drawing/2014/main" id="{5D5B14E2-47EC-D635-787B-42CA99907FEC}"/>
              </a:ext>
            </a:extLst>
          </p:cNvPr>
          <p:cNvPicPr>
            <a:picLocks noChangeAspect="1"/>
          </p:cNvPicPr>
          <p:nvPr/>
        </p:nvPicPr>
        <p:blipFill>
          <a:blip r:embed="rId4"/>
          <a:stretch>
            <a:fillRect/>
          </a:stretch>
        </p:blipFill>
        <p:spPr>
          <a:xfrm>
            <a:off x="470915" y="1763889"/>
            <a:ext cx="8202170" cy="1295581"/>
          </a:xfrm>
          <a:prstGeom prst="rect">
            <a:avLst/>
          </a:prstGeom>
        </p:spPr>
      </p:pic>
      <p:sp>
        <p:nvSpPr>
          <p:cNvPr id="5" name="Açıklama Balonu: Bükülü Çizgi 4">
            <a:extLst>
              <a:ext uri="{FF2B5EF4-FFF2-40B4-BE49-F238E27FC236}">
                <a16:creationId xmlns:a16="http://schemas.microsoft.com/office/drawing/2014/main" id="{67F76EA1-7798-4723-7C1A-F13DD02D16B2}"/>
              </a:ext>
            </a:extLst>
          </p:cNvPr>
          <p:cNvSpPr/>
          <p:nvPr/>
        </p:nvSpPr>
        <p:spPr>
          <a:xfrm>
            <a:off x="6336789" y="3754734"/>
            <a:ext cx="2028092" cy="578512"/>
          </a:xfrm>
          <a:prstGeom prst="borderCallout2">
            <a:avLst>
              <a:gd name="adj1" fmla="val 18750"/>
              <a:gd name="adj2" fmla="val 1232"/>
              <a:gd name="adj3" fmla="val 18750"/>
              <a:gd name="adj4" fmla="val -16667"/>
              <a:gd name="adj5" fmla="val -210048"/>
              <a:gd name="adj6" fmla="val -8963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Komut satırı ve alt parametreleri</a:t>
            </a:r>
          </a:p>
        </p:txBody>
      </p:sp>
    </p:spTree>
    <p:extLst>
      <p:ext uri="{BB962C8B-B14F-4D97-AF65-F5344CB8AC3E}">
        <p14:creationId xmlns:p14="http://schemas.microsoft.com/office/powerpoint/2010/main" val="1643140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4A16A-7A4F-9D32-EEFD-7F4F2B032ADE}"/>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873F8926-73D7-59C0-0E17-D917421E38B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3763F53-6D3C-0F9E-EFC0-6202360E196E}"/>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24E65D00-0689-C8A3-4954-79235C3A6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012EFD58-47E4-E232-EE17-26917EA3655D}"/>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AD9E7E8A-07BC-5792-D0EE-1357D68D79A4}"/>
              </a:ext>
            </a:extLst>
          </p:cNvPr>
          <p:cNvSpPr txBox="1"/>
          <p:nvPr/>
        </p:nvSpPr>
        <p:spPr>
          <a:xfrm>
            <a:off x="78827" y="1306609"/>
            <a:ext cx="8702566" cy="2308324"/>
          </a:xfrm>
          <a:prstGeom prst="rect">
            <a:avLst/>
          </a:prstGeom>
          <a:noFill/>
        </p:spPr>
        <p:txBody>
          <a:bodyPr wrap="square">
            <a:spAutoFit/>
          </a:bodyPr>
          <a:lstStyle/>
          <a:p>
            <a:pPr marL="898525" lvl="1" indent="-268288">
              <a:defRPr/>
            </a:pPr>
            <a:r>
              <a:rPr lang="tr-TR" b="1" dirty="0">
                <a:solidFill>
                  <a:srgbClr val="FF0000"/>
                </a:solidFill>
              </a:rPr>
              <a:t>3-Standart araç çubuğundan: </a:t>
            </a:r>
            <a:r>
              <a:rPr lang="tr-TR" dirty="0"/>
              <a:t>Araç çubukları </a:t>
            </a:r>
            <a:r>
              <a:rPr lang="tr-TR" dirty="0" err="1"/>
              <a:t>nolmalde</a:t>
            </a:r>
            <a:r>
              <a:rPr lang="tr-TR" dirty="0"/>
              <a:t> yeni </a:t>
            </a:r>
            <a:r>
              <a:rPr lang="tr-TR" dirty="0" err="1"/>
              <a:t>AutoCad</a:t>
            </a:r>
            <a:r>
              <a:rPr lang="tr-TR" dirty="0"/>
              <a:t> </a:t>
            </a:r>
            <a:r>
              <a:rPr lang="tr-TR" dirty="0" err="1"/>
              <a:t>versionlarında</a:t>
            </a:r>
            <a:r>
              <a:rPr lang="tr-TR" dirty="0"/>
              <a:t> bulunmamaktadır. Araç çubuklarını ilk defa ekrana yerleştirmek için aşağıdaki sıra takip edilir:</a:t>
            </a:r>
          </a:p>
          <a:p>
            <a:pPr marL="898525" lvl="1" indent="-268288">
              <a:defRPr/>
            </a:pPr>
            <a:r>
              <a:rPr lang="tr-TR" dirty="0"/>
              <a:t>      a)</a:t>
            </a:r>
            <a:r>
              <a:rPr lang="tr-TR" dirty="0" err="1"/>
              <a:t>Quick</a:t>
            </a:r>
            <a:r>
              <a:rPr lang="tr-TR" dirty="0"/>
              <a:t> Access </a:t>
            </a:r>
            <a:r>
              <a:rPr lang="tr-TR" dirty="0" err="1"/>
              <a:t>Toolbar</a:t>
            </a:r>
            <a:r>
              <a:rPr lang="tr-TR" dirty="0"/>
              <a:t> araç çubuğu üzerinde en sağdaki  düğme üzerine tıklanır. Aşağı yönde listelenen komutlardan Show Menu Bar üzerine tıklanarak Menü Çubuğu ekranın üst tarafına yerleştirilir.</a:t>
            </a:r>
          </a:p>
          <a:p>
            <a:pPr marL="898525" lvl="1" indent="-268288">
              <a:defRPr/>
            </a:pPr>
            <a:r>
              <a:rPr lang="tr-TR" dirty="0"/>
              <a:t>      b) Menü Çubuğu üzerindeki Tools üzerine tıklanır. Daha sonra sırayla </a:t>
            </a:r>
          </a:p>
          <a:p>
            <a:pPr marL="898525" lvl="1" indent="-268288">
              <a:defRPr/>
            </a:pPr>
            <a:r>
              <a:rPr lang="tr-TR" dirty="0"/>
              <a:t>           </a:t>
            </a:r>
            <a:r>
              <a:rPr lang="tr-TR" dirty="0" err="1"/>
              <a:t>Toolbars</a:t>
            </a:r>
            <a:r>
              <a:rPr lang="tr-TR" dirty="0"/>
              <a:t> / AutoCAD / Standart  tıklanarak araç çubukları ekrana yerleşir</a:t>
            </a:r>
          </a:p>
        </p:txBody>
      </p:sp>
      <p:pic>
        <p:nvPicPr>
          <p:cNvPr id="5" name="Resim 4">
            <a:extLst>
              <a:ext uri="{FF2B5EF4-FFF2-40B4-BE49-F238E27FC236}">
                <a16:creationId xmlns:a16="http://schemas.microsoft.com/office/drawing/2014/main" id="{F323AE14-57F2-17BD-60E4-203EC21D6CB0}"/>
              </a:ext>
            </a:extLst>
          </p:cNvPr>
          <p:cNvPicPr>
            <a:picLocks noChangeAspect="1"/>
          </p:cNvPicPr>
          <p:nvPr/>
        </p:nvPicPr>
        <p:blipFill>
          <a:blip r:embed="rId4"/>
          <a:stretch>
            <a:fillRect/>
          </a:stretch>
        </p:blipFill>
        <p:spPr>
          <a:xfrm>
            <a:off x="1024759" y="3349768"/>
            <a:ext cx="5936659" cy="1628696"/>
          </a:xfrm>
          <a:prstGeom prst="rect">
            <a:avLst/>
          </a:prstGeom>
        </p:spPr>
      </p:pic>
      <p:sp>
        <p:nvSpPr>
          <p:cNvPr id="13" name="Açıklama Balonu: Bükülü Çizgi 12">
            <a:extLst>
              <a:ext uri="{FF2B5EF4-FFF2-40B4-BE49-F238E27FC236}">
                <a16:creationId xmlns:a16="http://schemas.microsoft.com/office/drawing/2014/main" id="{E3049B2E-AE0F-9F09-6B0B-940531050F28}"/>
              </a:ext>
            </a:extLst>
          </p:cNvPr>
          <p:cNvSpPr/>
          <p:nvPr/>
        </p:nvSpPr>
        <p:spPr>
          <a:xfrm>
            <a:off x="7037081" y="3554561"/>
            <a:ext cx="2028092" cy="578512"/>
          </a:xfrm>
          <a:prstGeom prst="borderCallout2">
            <a:avLst>
              <a:gd name="adj1" fmla="val 18750"/>
              <a:gd name="adj2" fmla="val 1232"/>
              <a:gd name="adj3" fmla="val 18750"/>
              <a:gd name="adj4" fmla="val -16667"/>
              <a:gd name="adj5" fmla="val 18866"/>
              <a:gd name="adj6" fmla="val -13510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err="1"/>
              <a:t>Pan</a:t>
            </a:r>
            <a:r>
              <a:rPr lang="tr-TR" sz="1600" dirty="0"/>
              <a:t> komutu</a:t>
            </a:r>
          </a:p>
        </p:txBody>
      </p:sp>
    </p:spTree>
    <p:extLst>
      <p:ext uri="{BB962C8B-B14F-4D97-AF65-F5344CB8AC3E}">
        <p14:creationId xmlns:p14="http://schemas.microsoft.com/office/powerpoint/2010/main" val="3778695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990B5-CA72-B507-5DD4-05E0543654CD}"/>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4057382B-3337-4030-29DB-D6D532BC819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AB9E5312-A760-B6CB-40A9-68C3324B5E5C}"/>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F7AA3FEE-7C6F-DDCF-006E-711D9345C9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4E079589-7B4E-77A7-B09E-900A1CEF214E}"/>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F81C3868-B21F-58CE-8233-4F2B70DB302E}"/>
              </a:ext>
            </a:extLst>
          </p:cNvPr>
          <p:cNvSpPr txBox="1"/>
          <p:nvPr/>
        </p:nvSpPr>
        <p:spPr>
          <a:xfrm>
            <a:off x="78827" y="1306609"/>
            <a:ext cx="8781394" cy="646331"/>
          </a:xfrm>
          <a:prstGeom prst="rect">
            <a:avLst/>
          </a:prstGeom>
          <a:noFill/>
        </p:spPr>
        <p:txBody>
          <a:bodyPr wrap="square">
            <a:spAutoFit/>
          </a:bodyPr>
          <a:lstStyle/>
          <a:p>
            <a:pPr marL="898525" lvl="1" indent="-268288">
              <a:defRPr/>
            </a:pPr>
            <a:r>
              <a:rPr lang="tr-TR" b="1" dirty="0">
                <a:solidFill>
                  <a:srgbClr val="FF0000"/>
                </a:solidFill>
              </a:rPr>
              <a:t>4-View (Görünüm) menüsünden: </a:t>
            </a:r>
            <a:r>
              <a:rPr lang="tr-TR" dirty="0"/>
              <a:t>Ekrana getirilmiş olan menü çubuğundaki </a:t>
            </a:r>
            <a:r>
              <a:rPr lang="tr-TR" dirty="0" err="1"/>
              <a:t>View</a:t>
            </a:r>
            <a:r>
              <a:rPr lang="tr-TR" dirty="0"/>
              <a:t> menüsünün altındaki </a:t>
            </a:r>
            <a:r>
              <a:rPr lang="tr-TR" dirty="0" err="1"/>
              <a:t>pan</a:t>
            </a:r>
            <a:r>
              <a:rPr lang="tr-TR" dirty="0"/>
              <a:t> komutları ve alt parametrelerine ulaşılabilir</a:t>
            </a:r>
          </a:p>
        </p:txBody>
      </p:sp>
      <p:pic>
        <p:nvPicPr>
          <p:cNvPr id="4" name="Resim 3">
            <a:extLst>
              <a:ext uri="{FF2B5EF4-FFF2-40B4-BE49-F238E27FC236}">
                <a16:creationId xmlns:a16="http://schemas.microsoft.com/office/drawing/2014/main" id="{7EEF7F5C-973D-3F23-23FD-F2070FC778D5}"/>
              </a:ext>
            </a:extLst>
          </p:cNvPr>
          <p:cNvPicPr>
            <a:picLocks noChangeAspect="1"/>
          </p:cNvPicPr>
          <p:nvPr/>
        </p:nvPicPr>
        <p:blipFill>
          <a:blip r:embed="rId4"/>
          <a:stretch>
            <a:fillRect/>
          </a:stretch>
        </p:blipFill>
        <p:spPr>
          <a:xfrm>
            <a:off x="1408293" y="2435772"/>
            <a:ext cx="3593819" cy="1998135"/>
          </a:xfrm>
          <a:prstGeom prst="rect">
            <a:avLst/>
          </a:prstGeom>
        </p:spPr>
      </p:pic>
      <p:sp>
        <p:nvSpPr>
          <p:cNvPr id="5" name="Açıklama Balonu: Bükülü Çizgi 4">
            <a:extLst>
              <a:ext uri="{FF2B5EF4-FFF2-40B4-BE49-F238E27FC236}">
                <a16:creationId xmlns:a16="http://schemas.microsoft.com/office/drawing/2014/main" id="{602A8D77-1476-371E-6721-A8DB5BCC7522}"/>
              </a:ext>
            </a:extLst>
          </p:cNvPr>
          <p:cNvSpPr/>
          <p:nvPr/>
        </p:nvSpPr>
        <p:spPr>
          <a:xfrm>
            <a:off x="6336789" y="3754734"/>
            <a:ext cx="2028092" cy="578512"/>
          </a:xfrm>
          <a:prstGeom prst="borderCallout2">
            <a:avLst>
              <a:gd name="adj1" fmla="val 18750"/>
              <a:gd name="adj2" fmla="val 1232"/>
              <a:gd name="adj3" fmla="val 18750"/>
              <a:gd name="adj4" fmla="val -16667"/>
              <a:gd name="adj5" fmla="val -31549"/>
              <a:gd name="adj6" fmla="val -15104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err="1"/>
              <a:t>View</a:t>
            </a:r>
            <a:r>
              <a:rPr lang="tr-TR" sz="1600" dirty="0"/>
              <a:t> menüsü ve </a:t>
            </a:r>
            <a:r>
              <a:rPr lang="tr-TR" sz="1600" dirty="0" err="1"/>
              <a:t>Pan</a:t>
            </a:r>
            <a:r>
              <a:rPr lang="tr-TR" sz="1600" dirty="0"/>
              <a:t> Komutu</a:t>
            </a:r>
          </a:p>
        </p:txBody>
      </p:sp>
    </p:spTree>
    <p:extLst>
      <p:ext uri="{BB962C8B-B14F-4D97-AF65-F5344CB8AC3E}">
        <p14:creationId xmlns:p14="http://schemas.microsoft.com/office/powerpoint/2010/main" val="74086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9A654-509F-E957-7B37-0C3B813A7F09}"/>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DF32E4B4-20EF-2AF9-450F-C68202145C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26AF3D9E-FDBE-3BAD-F861-0373933BFCB5}"/>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54C570FD-FE43-4A90-C566-F8342952A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26041ABC-EDEB-4517-715F-24788FC6B9C0}"/>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77D56744-DDFE-23FA-2B58-08A224449AAA}"/>
              </a:ext>
            </a:extLst>
          </p:cNvPr>
          <p:cNvSpPr txBox="1"/>
          <p:nvPr/>
        </p:nvSpPr>
        <p:spPr>
          <a:xfrm>
            <a:off x="78827" y="1306609"/>
            <a:ext cx="8410904" cy="646331"/>
          </a:xfrm>
          <a:prstGeom prst="rect">
            <a:avLst/>
          </a:prstGeom>
          <a:noFill/>
        </p:spPr>
        <p:txBody>
          <a:bodyPr wrap="square">
            <a:spAutoFit/>
          </a:bodyPr>
          <a:lstStyle/>
          <a:p>
            <a:pPr marL="898525" lvl="1" indent="-268288">
              <a:defRPr/>
            </a:pPr>
            <a:r>
              <a:rPr lang="tr-TR" b="1" dirty="0">
                <a:solidFill>
                  <a:srgbClr val="FF0000"/>
                </a:solidFill>
              </a:rPr>
              <a:t>4-Navigasyonbar (Gezinti çubuğu): </a:t>
            </a:r>
            <a:r>
              <a:rPr lang="tr-TR" dirty="0"/>
              <a:t>Sağ tarafta bulunan Navigasyon çubuğu üzerindeki </a:t>
            </a:r>
            <a:r>
              <a:rPr lang="tr-TR" dirty="0" err="1"/>
              <a:t>pan</a:t>
            </a:r>
            <a:r>
              <a:rPr lang="tr-TR" dirty="0"/>
              <a:t> komutu tıklanarak komutlara ulaşım sağlanabilir</a:t>
            </a:r>
          </a:p>
        </p:txBody>
      </p:sp>
      <p:pic>
        <p:nvPicPr>
          <p:cNvPr id="4" name="Resim 3">
            <a:extLst>
              <a:ext uri="{FF2B5EF4-FFF2-40B4-BE49-F238E27FC236}">
                <a16:creationId xmlns:a16="http://schemas.microsoft.com/office/drawing/2014/main" id="{E2228C54-DBB2-6A7D-C524-AEC0E163094B}"/>
              </a:ext>
            </a:extLst>
          </p:cNvPr>
          <p:cNvPicPr>
            <a:picLocks noChangeAspect="1"/>
          </p:cNvPicPr>
          <p:nvPr/>
        </p:nvPicPr>
        <p:blipFill>
          <a:blip r:embed="rId4"/>
          <a:stretch>
            <a:fillRect/>
          </a:stretch>
        </p:blipFill>
        <p:spPr>
          <a:xfrm>
            <a:off x="3389218" y="1969332"/>
            <a:ext cx="552527" cy="2610214"/>
          </a:xfrm>
          <a:prstGeom prst="rect">
            <a:avLst/>
          </a:prstGeom>
        </p:spPr>
      </p:pic>
      <p:sp>
        <p:nvSpPr>
          <p:cNvPr id="5" name="Açıklama Balonu: Bükülü Çizgi 4">
            <a:extLst>
              <a:ext uri="{FF2B5EF4-FFF2-40B4-BE49-F238E27FC236}">
                <a16:creationId xmlns:a16="http://schemas.microsoft.com/office/drawing/2014/main" id="{D45BEC69-CDC9-D7EE-C473-999FD15D2A8B}"/>
              </a:ext>
            </a:extLst>
          </p:cNvPr>
          <p:cNvSpPr/>
          <p:nvPr/>
        </p:nvSpPr>
        <p:spPr>
          <a:xfrm>
            <a:off x="6336789" y="3754734"/>
            <a:ext cx="2028092" cy="578512"/>
          </a:xfrm>
          <a:prstGeom prst="borderCallout2">
            <a:avLst>
              <a:gd name="adj1" fmla="val 18750"/>
              <a:gd name="adj2" fmla="val 1232"/>
              <a:gd name="adj3" fmla="val 18750"/>
              <a:gd name="adj4" fmla="val -16667"/>
              <a:gd name="adj5" fmla="val -133743"/>
              <a:gd name="adj6" fmla="val -12811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err="1"/>
              <a:t>Pan</a:t>
            </a:r>
            <a:r>
              <a:rPr lang="tr-TR" sz="1600" dirty="0"/>
              <a:t> komutları</a:t>
            </a:r>
          </a:p>
        </p:txBody>
      </p:sp>
    </p:spTree>
    <p:extLst>
      <p:ext uri="{BB962C8B-B14F-4D97-AF65-F5344CB8AC3E}">
        <p14:creationId xmlns:p14="http://schemas.microsoft.com/office/powerpoint/2010/main" val="3357966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0B38A-A62E-9C82-C397-441FFDF38671}"/>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4D839034-5F03-1BDF-4D17-ACCFAE2E4B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E123C6C-C0F1-2FF3-F1D2-D70E693569C3}"/>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BC4FDCBD-A4B3-FED6-AF2E-BAF216C55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A2BF0A20-B006-FC83-216C-EA46995CC47F}"/>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0C104057-73F9-4AE9-721E-00C1FF39AF40}"/>
              </a:ext>
            </a:extLst>
          </p:cNvPr>
          <p:cNvSpPr txBox="1"/>
          <p:nvPr/>
        </p:nvSpPr>
        <p:spPr>
          <a:xfrm>
            <a:off x="55179" y="1306609"/>
            <a:ext cx="8410904" cy="646331"/>
          </a:xfrm>
          <a:prstGeom prst="rect">
            <a:avLst/>
          </a:prstGeom>
          <a:noFill/>
        </p:spPr>
        <p:txBody>
          <a:bodyPr wrap="square">
            <a:spAutoFit/>
          </a:bodyPr>
          <a:lstStyle/>
          <a:p>
            <a:pPr marL="898525" lvl="1" indent="-268288">
              <a:defRPr/>
            </a:pPr>
            <a:r>
              <a:rPr lang="tr-TR" b="1" dirty="0">
                <a:solidFill>
                  <a:srgbClr val="FF0000"/>
                </a:solidFill>
              </a:rPr>
              <a:t>6- Kısayol tuşu olan P kullanılarak : </a:t>
            </a:r>
            <a:r>
              <a:rPr lang="tr-TR" dirty="0" err="1"/>
              <a:t>Pan</a:t>
            </a:r>
            <a:r>
              <a:rPr lang="tr-TR" dirty="0"/>
              <a:t> komutunun kısa yolu P </a:t>
            </a:r>
            <a:r>
              <a:rPr lang="tr-TR" dirty="0" err="1"/>
              <a:t>dir</a:t>
            </a:r>
            <a:r>
              <a:rPr lang="tr-TR" dirty="0"/>
              <a:t> klavyeden p </a:t>
            </a:r>
            <a:r>
              <a:rPr lang="tr-TR" dirty="0" err="1"/>
              <a:t>Entere</a:t>
            </a:r>
            <a:r>
              <a:rPr lang="tr-TR" dirty="0"/>
              <a:t> basılarak komuta ulaşılabilir</a:t>
            </a:r>
          </a:p>
        </p:txBody>
      </p:sp>
      <p:pic>
        <p:nvPicPr>
          <p:cNvPr id="2" name="Resim 1">
            <a:extLst>
              <a:ext uri="{FF2B5EF4-FFF2-40B4-BE49-F238E27FC236}">
                <a16:creationId xmlns:a16="http://schemas.microsoft.com/office/drawing/2014/main" id="{87750B32-16FA-EC31-4EC9-FCDFC498568C}"/>
              </a:ext>
            </a:extLst>
          </p:cNvPr>
          <p:cNvPicPr>
            <a:picLocks noChangeAspect="1"/>
          </p:cNvPicPr>
          <p:nvPr/>
        </p:nvPicPr>
        <p:blipFill>
          <a:blip r:embed="rId4"/>
          <a:stretch>
            <a:fillRect/>
          </a:stretch>
        </p:blipFill>
        <p:spPr>
          <a:xfrm>
            <a:off x="1528598" y="2465004"/>
            <a:ext cx="4762500" cy="1695450"/>
          </a:xfrm>
          <a:prstGeom prst="rect">
            <a:avLst/>
          </a:prstGeom>
        </p:spPr>
      </p:pic>
      <p:sp>
        <p:nvSpPr>
          <p:cNvPr id="6" name="Açıklama Balonu: Bükülü Çizgi 5">
            <a:extLst>
              <a:ext uri="{FF2B5EF4-FFF2-40B4-BE49-F238E27FC236}">
                <a16:creationId xmlns:a16="http://schemas.microsoft.com/office/drawing/2014/main" id="{F53B9CDF-9961-EC49-F53E-68E32A8774BF}"/>
              </a:ext>
            </a:extLst>
          </p:cNvPr>
          <p:cNvSpPr/>
          <p:nvPr/>
        </p:nvSpPr>
        <p:spPr>
          <a:xfrm>
            <a:off x="6336789" y="3754734"/>
            <a:ext cx="2028092" cy="578512"/>
          </a:xfrm>
          <a:prstGeom prst="borderCallout2">
            <a:avLst>
              <a:gd name="adj1" fmla="val 18750"/>
              <a:gd name="adj2" fmla="val 1232"/>
              <a:gd name="adj3" fmla="val 18750"/>
              <a:gd name="adj4" fmla="val -16667"/>
              <a:gd name="adj5" fmla="val -77877"/>
              <a:gd name="adj6" fmla="val -12033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err="1"/>
              <a:t>pan</a:t>
            </a:r>
            <a:r>
              <a:rPr lang="tr-TR" sz="1600" dirty="0"/>
              <a:t> komutları kısa yolları</a:t>
            </a:r>
          </a:p>
        </p:txBody>
      </p:sp>
    </p:spTree>
    <p:extLst>
      <p:ext uri="{BB962C8B-B14F-4D97-AF65-F5344CB8AC3E}">
        <p14:creationId xmlns:p14="http://schemas.microsoft.com/office/powerpoint/2010/main" val="615735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07E7B-A571-CB26-79FA-6581185392DB}"/>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CE7FA1B9-E306-8B3E-E2D3-407ADD6DF10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7E38B53-2E5B-0C44-201B-0E5BA9788F52}"/>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181FC881-F1B0-3332-01A1-B85A1BBBA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2D833A84-CE30-707E-A598-BCD5ED1ACABE}"/>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14E96D51-7CFE-2EB2-8BCA-42E956F663BA}"/>
              </a:ext>
            </a:extLst>
          </p:cNvPr>
          <p:cNvSpPr txBox="1"/>
          <p:nvPr/>
        </p:nvSpPr>
        <p:spPr>
          <a:xfrm>
            <a:off x="55179" y="1306609"/>
            <a:ext cx="8410904" cy="1477328"/>
          </a:xfrm>
          <a:prstGeom prst="rect">
            <a:avLst/>
          </a:prstGeom>
          <a:noFill/>
        </p:spPr>
        <p:txBody>
          <a:bodyPr wrap="square">
            <a:spAutoFit/>
          </a:bodyPr>
          <a:lstStyle/>
          <a:p>
            <a:pPr marL="898525" lvl="1" indent="-268288">
              <a:defRPr/>
            </a:pPr>
            <a:r>
              <a:rPr lang="tr-TR" b="1" dirty="0" err="1">
                <a:solidFill>
                  <a:srgbClr val="FF0000"/>
                </a:solidFill>
              </a:rPr>
              <a:t>Pan</a:t>
            </a:r>
            <a:r>
              <a:rPr lang="tr-TR" b="1" dirty="0">
                <a:solidFill>
                  <a:srgbClr val="FF0000"/>
                </a:solidFill>
              </a:rPr>
              <a:t> Komutunun Alt Parametreleri :</a:t>
            </a:r>
          </a:p>
          <a:p>
            <a:pPr marL="898525" lvl="1" indent="-268288">
              <a:defRPr/>
            </a:pPr>
            <a:r>
              <a:rPr lang="tr-TR" b="1" dirty="0">
                <a:solidFill>
                  <a:srgbClr val="FF0000"/>
                </a:solidFill>
              </a:rPr>
              <a:t>1. </a:t>
            </a:r>
            <a:r>
              <a:rPr lang="it-IT" b="1" dirty="0">
                <a:solidFill>
                  <a:srgbClr val="FF0000"/>
                </a:solidFill>
              </a:rPr>
              <a:t> Pan Realtime (Gerçek Zamanlı Taşıma)</a:t>
            </a:r>
            <a:endParaRPr lang="tr-TR" b="1" dirty="0">
              <a:solidFill>
                <a:srgbClr val="FF0000"/>
              </a:solidFill>
            </a:endParaRPr>
          </a:p>
          <a:p>
            <a:pPr marL="898525" lvl="1">
              <a:defRPr/>
            </a:pPr>
            <a:r>
              <a:rPr lang="tr-TR" dirty="0"/>
              <a:t>Çizim alanı üzerindeki görüntüyü, </a:t>
            </a:r>
            <a:r>
              <a:rPr lang="tr-TR" dirty="0" err="1"/>
              <a:t>mouseun</a:t>
            </a:r>
            <a:r>
              <a:rPr lang="tr-TR" dirty="0"/>
              <a:t> sol tuşu veya çarkı basılı tutularak düzlemsel olarak istenilen yönde taşımak için kullanılır. Komuttan çıkmak için ESC tuşuna veya </a:t>
            </a:r>
            <a:r>
              <a:rPr lang="tr-TR" dirty="0" err="1"/>
              <a:t>Enter</a:t>
            </a:r>
            <a:r>
              <a:rPr lang="tr-TR" dirty="0"/>
              <a:t> tuşuna basılmalıdır. </a:t>
            </a:r>
          </a:p>
        </p:txBody>
      </p:sp>
    </p:spTree>
    <p:extLst>
      <p:ext uri="{BB962C8B-B14F-4D97-AF65-F5344CB8AC3E}">
        <p14:creationId xmlns:p14="http://schemas.microsoft.com/office/powerpoint/2010/main" val="277105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3CC53-F06E-C7D4-7F85-1381F6F8B393}"/>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6EB5579E-6442-1DFB-714B-1C53767053B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A1A39914-E387-D2FD-DABA-CC2EE12A0C57}"/>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C2A5F5CC-9B9A-CA58-5767-A379AD2C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58D3FA07-8D86-20CE-B45F-B2380305DA5C}"/>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D9268E47-60BD-C634-5753-F58EC4153031}"/>
              </a:ext>
            </a:extLst>
          </p:cNvPr>
          <p:cNvSpPr txBox="1"/>
          <p:nvPr/>
        </p:nvSpPr>
        <p:spPr>
          <a:xfrm>
            <a:off x="55179" y="1306609"/>
            <a:ext cx="8410904" cy="1200329"/>
          </a:xfrm>
          <a:prstGeom prst="rect">
            <a:avLst/>
          </a:prstGeom>
          <a:noFill/>
        </p:spPr>
        <p:txBody>
          <a:bodyPr wrap="square">
            <a:spAutoFit/>
          </a:bodyPr>
          <a:lstStyle/>
          <a:p>
            <a:pPr marL="898525" lvl="1" indent="-268288">
              <a:defRPr/>
            </a:pPr>
            <a:r>
              <a:rPr lang="tr-TR" b="1" dirty="0" err="1">
                <a:solidFill>
                  <a:srgbClr val="FF0000"/>
                </a:solidFill>
              </a:rPr>
              <a:t>Pan</a:t>
            </a:r>
            <a:r>
              <a:rPr lang="tr-TR" b="1" dirty="0">
                <a:solidFill>
                  <a:srgbClr val="FF0000"/>
                </a:solidFill>
              </a:rPr>
              <a:t> Komutunun Alt Parametreleri :</a:t>
            </a:r>
          </a:p>
          <a:p>
            <a:pPr marL="898525" lvl="1" indent="-268288">
              <a:defRPr/>
            </a:pPr>
            <a:r>
              <a:rPr lang="tr-TR" b="1" dirty="0">
                <a:solidFill>
                  <a:srgbClr val="FF0000"/>
                </a:solidFill>
              </a:rPr>
              <a:t>2. </a:t>
            </a:r>
            <a:r>
              <a:rPr lang="it-IT" b="1" dirty="0">
                <a:solidFill>
                  <a:srgbClr val="FF0000"/>
                </a:solidFill>
              </a:rPr>
              <a:t>Pan Point (Noktalar Arası Taşıma</a:t>
            </a:r>
            <a:r>
              <a:rPr lang="tr-TR" b="1" dirty="0">
                <a:solidFill>
                  <a:srgbClr val="FF0000"/>
                </a:solidFill>
              </a:rPr>
              <a:t>)</a:t>
            </a:r>
          </a:p>
          <a:p>
            <a:pPr marL="898525" lvl="1" indent="-268288">
              <a:defRPr/>
            </a:pPr>
            <a:r>
              <a:rPr lang="tr-TR" b="1" dirty="0">
                <a:solidFill>
                  <a:srgbClr val="FF0000"/>
                </a:solidFill>
              </a:rPr>
              <a:t>	</a:t>
            </a:r>
            <a:r>
              <a:rPr lang="tr-TR" dirty="0"/>
              <a:t>Seçilen iki nokta arasında taşıma işlemi yapmak için kullanılır.</a:t>
            </a:r>
          </a:p>
          <a:p>
            <a:pPr marL="898525" lvl="1" indent="-268288">
              <a:defRPr/>
            </a:pPr>
            <a:r>
              <a:rPr lang="tr-TR" dirty="0"/>
              <a:t>Çizim alanı üzerinde seçilen birinci noktayı seçilen ikinci noktaya taşır.. </a:t>
            </a:r>
          </a:p>
        </p:txBody>
      </p:sp>
      <p:pic>
        <p:nvPicPr>
          <p:cNvPr id="5" name="Resim 4">
            <a:extLst>
              <a:ext uri="{FF2B5EF4-FFF2-40B4-BE49-F238E27FC236}">
                <a16:creationId xmlns:a16="http://schemas.microsoft.com/office/drawing/2014/main" id="{54A96563-497A-BCBB-E65A-18A21197E1CB}"/>
              </a:ext>
            </a:extLst>
          </p:cNvPr>
          <p:cNvPicPr>
            <a:picLocks noChangeAspect="1"/>
          </p:cNvPicPr>
          <p:nvPr/>
        </p:nvPicPr>
        <p:blipFill>
          <a:blip r:embed="rId4"/>
          <a:stretch>
            <a:fillRect/>
          </a:stretch>
        </p:blipFill>
        <p:spPr>
          <a:xfrm>
            <a:off x="1923844" y="2706802"/>
            <a:ext cx="5296311" cy="1779230"/>
          </a:xfrm>
          <a:prstGeom prst="rect">
            <a:avLst/>
          </a:prstGeom>
        </p:spPr>
      </p:pic>
    </p:spTree>
    <p:extLst>
      <p:ext uri="{BB962C8B-B14F-4D97-AF65-F5344CB8AC3E}">
        <p14:creationId xmlns:p14="http://schemas.microsoft.com/office/powerpoint/2010/main" val="2987286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03B50ACE-5616-4219-82D4-78A02BFB28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1910D39-CB8A-4BBE-8929-762FB6AC9E91}"/>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Perspektif Çizimi-1</a:t>
            </a:r>
          </a:p>
        </p:txBody>
      </p:sp>
      <p:pic>
        <p:nvPicPr>
          <p:cNvPr id="16" name="Resim 15">
            <a:extLst>
              <a:ext uri="{FF2B5EF4-FFF2-40B4-BE49-F238E27FC236}">
                <a16:creationId xmlns:a16="http://schemas.microsoft.com/office/drawing/2014/main" id="{1B44FE18-EA0A-44BF-9CB6-4688A062E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402" y="2040640"/>
            <a:ext cx="2293905" cy="1875019"/>
          </a:xfrm>
          <a:prstGeom prst="rect">
            <a:avLst/>
          </a:prstGeom>
        </p:spPr>
      </p:pic>
      <p:sp>
        <p:nvSpPr>
          <p:cNvPr id="17" name="Title 1">
            <a:extLst>
              <a:ext uri="{FF2B5EF4-FFF2-40B4-BE49-F238E27FC236}">
                <a16:creationId xmlns:a16="http://schemas.microsoft.com/office/drawing/2014/main" id="{2CBB7D42-721A-428C-AB30-5805AAF82D7A}"/>
              </a:ext>
            </a:extLst>
          </p:cNvPr>
          <p:cNvSpPr txBox="1">
            <a:spLocks/>
          </p:cNvSpPr>
          <p:nvPr/>
        </p:nvSpPr>
        <p:spPr>
          <a:xfrm>
            <a:off x="3308894" y="4244622"/>
            <a:ext cx="2379526" cy="82654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ctr">
              <a:spcBef>
                <a:spcPts val="0"/>
              </a:spcBef>
            </a:pPr>
            <a:r>
              <a:rPr lang="tr-TR" altLang="tr-TR" sz="2200" b="1" dirty="0">
                <a:solidFill>
                  <a:schemeClr val="tx1"/>
                </a:solidFill>
                <a:latin typeface="Calibri" panose="020F0502020204030204" pitchFamily="34" charset="0"/>
              </a:rPr>
              <a:t>Ahmet SAN</a:t>
            </a:r>
          </a:p>
          <a:p>
            <a:pPr algn="ctr">
              <a:spcBef>
                <a:spcPts val="0"/>
              </a:spcBef>
            </a:pPr>
            <a:r>
              <a:rPr lang="tr-TR" altLang="tr-TR" sz="2200" b="1" dirty="0">
                <a:solidFill>
                  <a:schemeClr val="tx1"/>
                </a:solidFill>
                <a:latin typeface="Calibri" panose="020F0502020204030204" pitchFamily="34" charset="0"/>
              </a:rPr>
              <a:t> Karamürsel 2024</a:t>
            </a:r>
          </a:p>
        </p:txBody>
      </p:sp>
      <p:pic>
        <p:nvPicPr>
          <p:cNvPr id="4098" name="Picture 2" descr="ahmet san karamürsel ile ilgili görsel sonucu">
            <a:extLst>
              <a:ext uri="{FF2B5EF4-FFF2-40B4-BE49-F238E27FC236}">
                <a16:creationId xmlns:a16="http://schemas.microsoft.com/office/drawing/2014/main" id="{A97F1104-1B71-4F0A-A2A4-4D8B41A6CF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133" t="-84" r="51660" b="50464"/>
          <a:stretch/>
        </p:blipFill>
        <p:spPr bwMode="auto">
          <a:xfrm>
            <a:off x="3618088" y="1701012"/>
            <a:ext cx="1907823" cy="2371828"/>
          </a:xfrm>
          <a:prstGeom prst="rect">
            <a:avLst/>
          </a:prstGeom>
          <a:ln w="38100" cap="sq">
            <a:solidFill>
              <a:srgbClr val="000000"/>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8B575A22-5426-407A-BD25-DB2E26322B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693" y="1587444"/>
            <a:ext cx="2351263" cy="2485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606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72E03FFB-25B2-43FB-8D65-075A26DCC85A}"/>
              </a:ext>
            </a:extLst>
          </p:cNvPr>
          <p:cNvSpPr txBox="1"/>
          <p:nvPr/>
        </p:nvSpPr>
        <p:spPr>
          <a:xfrm>
            <a:off x="0" y="1404704"/>
            <a:ext cx="8686800" cy="2000548"/>
          </a:xfrm>
          <a:prstGeom prst="rect">
            <a:avLst/>
          </a:prstGeom>
          <a:noFill/>
        </p:spPr>
        <p:txBody>
          <a:bodyPr wrap="square">
            <a:spAutoFit/>
          </a:bodyPr>
          <a:lstStyle/>
          <a:p>
            <a:pPr marL="360363" lvl="1" indent="-360363" fontAlgn="auto">
              <a:spcBef>
                <a:spcPts val="0"/>
              </a:spcBef>
              <a:spcAft>
                <a:spcPts val="0"/>
              </a:spcAft>
              <a:defRPr/>
            </a:pPr>
            <a:r>
              <a:rPr lang="tr-TR" b="1" dirty="0">
                <a:solidFill>
                  <a:srgbClr val="FF0000"/>
                </a:solidFill>
              </a:rPr>
              <a:t>   1- Zoom Komutu :</a:t>
            </a:r>
            <a:r>
              <a:rPr lang="tr-TR" dirty="0"/>
              <a:t>Ekranda bulunan çizim öğelerini daha küçük yada daha büyük görebilmek için kullanılan komuttur. Birkaç şekilde komuta ulaşabiliriz.</a:t>
            </a:r>
          </a:p>
          <a:p>
            <a:pPr marL="898525" lvl="1" indent="-268288" fontAlgn="auto">
              <a:spcBef>
                <a:spcPts val="0"/>
              </a:spcBef>
              <a:spcAft>
                <a:spcPts val="0"/>
              </a:spcAft>
              <a:defRPr/>
            </a:pPr>
            <a:r>
              <a:rPr lang="tr-TR" dirty="0"/>
              <a:t> </a:t>
            </a:r>
            <a:r>
              <a:rPr lang="tr-TR" b="1" dirty="0">
                <a:solidFill>
                  <a:srgbClr val="FF0000"/>
                </a:solidFill>
              </a:rPr>
              <a:t>1-Mousenin orta tekerleğini aşağı yukarı çevirerek: </a:t>
            </a:r>
            <a:r>
              <a:rPr lang="tr-TR" dirty="0"/>
              <a:t>Bu hareket ekrandaki çizim öğelerini küçültür yada daha büyük gösterilmesini sağlar.</a:t>
            </a:r>
          </a:p>
          <a:p>
            <a:pPr marL="360363" lvl="1" indent="-360363" fontAlgn="auto">
              <a:spcBef>
                <a:spcPts val="0"/>
              </a:spcBef>
              <a:spcAft>
                <a:spcPts val="0"/>
              </a:spcAft>
              <a:defRPr/>
            </a:pPr>
            <a:endParaRPr lang="tr-TR" dirty="0"/>
          </a:p>
          <a:p>
            <a:pPr marL="0" lvl="1" fontAlgn="auto">
              <a:spcBef>
                <a:spcPts val="0"/>
              </a:spcBef>
              <a:spcAft>
                <a:spcPts val="0"/>
              </a:spcAft>
              <a:defRPr/>
            </a:pPr>
            <a:r>
              <a:rPr lang="tr-TR" dirty="0"/>
              <a:t>  </a:t>
            </a:r>
          </a:p>
          <a:p>
            <a:pPr marL="0" lvl="1" fontAlgn="auto">
              <a:spcBef>
                <a:spcPts val="0"/>
              </a:spcBef>
              <a:spcAft>
                <a:spcPts val="0"/>
              </a:spcAft>
              <a:defRPr/>
            </a:pPr>
            <a:endParaRPr lang="tr-TR" sz="1600" dirty="0">
              <a:latin typeface="+mn-lt"/>
              <a:cs typeface="+mn-cs"/>
            </a:endParaRPr>
          </a:p>
        </p:txBody>
      </p:sp>
      <p:pic>
        <p:nvPicPr>
          <p:cNvPr id="7" name="Picture 2" descr="autocad 2020 logo png ile ilgili görsel sonucu">
            <a:extLst>
              <a:ext uri="{FF2B5EF4-FFF2-40B4-BE49-F238E27FC236}">
                <a16:creationId xmlns:a16="http://schemas.microsoft.com/office/drawing/2014/main" id="{03B50ACE-5616-4219-82D4-78A02BFB28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1910D39-CB8A-4BBE-8929-762FB6AC9E91}"/>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1B44FE18-EA0A-44BF-9CB6-4688A062E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2CBB7D42-721A-428C-AB30-5805AAF82D7A}"/>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pic>
        <p:nvPicPr>
          <p:cNvPr id="5" name="Resim 4">
            <a:extLst>
              <a:ext uri="{FF2B5EF4-FFF2-40B4-BE49-F238E27FC236}">
                <a16:creationId xmlns:a16="http://schemas.microsoft.com/office/drawing/2014/main" id="{A41C005E-E34B-FF69-9356-FF46D2C39ECB}"/>
              </a:ext>
            </a:extLst>
          </p:cNvPr>
          <p:cNvPicPr>
            <a:picLocks noChangeAspect="1"/>
          </p:cNvPicPr>
          <p:nvPr/>
        </p:nvPicPr>
        <p:blipFill>
          <a:blip r:embed="rId4"/>
          <a:stretch>
            <a:fillRect/>
          </a:stretch>
        </p:blipFill>
        <p:spPr>
          <a:xfrm>
            <a:off x="1809175" y="2941284"/>
            <a:ext cx="2821477" cy="1538987"/>
          </a:xfrm>
          <a:prstGeom prst="rect">
            <a:avLst/>
          </a:prstGeom>
        </p:spPr>
      </p:pic>
      <p:sp>
        <p:nvSpPr>
          <p:cNvPr id="9" name="Açıklama Balonu: Bükülü Çizgi 8">
            <a:extLst>
              <a:ext uri="{FF2B5EF4-FFF2-40B4-BE49-F238E27FC236}">
                <a16:creationId xmlns:a16="http://schemas.microsoft.com/office/drawing/2014/main" id="{10A74816-5033-4003-9A8D-8D09510E5706}"/>
              </a:ext>
            </a:extLst>
          </p:cNvPr>
          <p:cNvSpPr/>
          <p:nvPr/>
        </p:nvSpPr>
        <p:spPr>
          <a:xfrm>
            <a:off x="6110774" y="2941284"/>
            <a:ext cx="2028092" cy="365677"/>
          </a:xfrm>
          <a:prstGeom prst="borderCallout2">
            <a:avLst>
              <a:gd name="adj1" fmla="val 18750"/>
              <a:gd name="adj2" fmla="val 1232"/>
              <a:gd name="adj3" fmla="val 18750"/>
              <a:gd name="adj4" fmla="val -16667"/>
              <a:gd name="adj5" fmla="val 155502"/>
              <a:gd name="adj6" fmla="val -12843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Mouse Orta Tekerleği</a:t>
            </a:r>
          </a:p>
        </p:txBody>
      </p:sp>
    </p:spTree>
    <p:extLst>
      <p:ext uri="{BB962C8B-B14F-4D97-AF65-F5344CB8AC3E}">
        <p14:creationId xmlns:p14="http://schemas.microsoft.com/office/powerpoint/2010/main" val="46081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EBB6B-D46B-1F85-F870-28A33BB449E5}"/>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DAD4EF65-59A3-4538-6BF8-169E02374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D08FBB3-D13A-3367-C9C7-AA54E10F0D2A}"/>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0E3F0500-E70E-F823-1737-476F19D9D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FD6544C3-FD36-6171-E5ED-288C0C5E0412}"/>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5B52592A-51F2-F683-EE42-00FCBA301461}"/>
              </a:ext>
            </a:extLst>
          </p:cNvPr>
          <p:cNvSpPr txBox="1"/>
          <p:nvPr/>
        </p:nvSpPr>
        <p:spPr>
          <a:xfrm>
            <a:off x="78827" y="1306609"/>
            <a:ext cx="8410904" cy="369332"/>
          </a:xfrm>
          <a:prstGeom prst="rect">
            <a:avLst/>
          </a:prstGeom>
          <a:noFill/>
        </p:spPr>
        <p:txBody>
          <a:bodyPr wrap="square">
            <a:spAutoFit/>
          </a:bodyPr>
          <a:lstStyle/>
          <a:p>
            <a:pPr marL="898525" lvl="1" indent="-268288">
              <a:defRPr/>
            </a:pPr>
            <a:r>
              <a:rPr lang="tr-TR" b="1" dirty="0">
                <a:solidFill>
                  <a:srgbClr val="FF0000"/>
                </a:solidFill>
              </a:rPr>
              <a:t>2-Komut satırından: </a:t>
            </a:r>
            <a:r>
              <a:rPr lang="tr-TR" dirty="0"/>
              <a:t>Komut satırına </a:t>
            </a:r>
            <a:r>
              <a:rPr lang="tr-TR" dirty="0" err="1"/>
              <a:t>zoom</a:t>
            </a:r>
            <a:r>
              <a:rPr lang="tr-TR" dirty="0"/>
              <a:t> yazarak alt parametrelerine ulaşılabilir</a:t>
            </a:r>
          </a:p>
        </p:txBody>
      </p:sp>
      <p:pic>
        <p:nvPicPr>
          <p:cNvPr id="6" name="Resim 5">
            <a:extLst>
              <a:ext uri="{FF2B5EF4-FFF2-40B4-BE49-F238E27FC236}">
                <a16:creationId xmlns:a16="http://schemas.microsoft.com/office/drawing/2014/main" id="{CDCC9F2B-421B-175B-2F9A-3F84FF8DEC3F}"/>
              </a:ext>
            </a:extLst>
          </p:cNvPr>
          <p:cNvPicPr>
            <a:picLocks noChangeAspect="1"/>
          </p:cNvPicPr>
          <p:nvPr/>
        </p:nvPicPr>
        <p:blipFill>
          <a:blip r:embed="rId4"/>
          <a:stretch>
            <a:fillRect/>
          </a:stretch>
        </p:blipFill>
        <p:spPr>
          <a:xfrm>
            <a:off x="961696" y="1991118"/>
            <a:ext cx="7220607" cy="709743"/>
          </a:xfrm>
          <a:prstGeom prst="rect">
            <a:avLst/>
          </a:prstGeom>
        </p:spPr>
      </p:pic>
      <p:sp>
        <p:nvSpPr>
          <p:cNvPr id="10" name="Açıklama Balonu: Bükülü Çizgi 9">
            <a:extLst>
              <a:ext uri="{FF2B5EF4-FFF2-40B4-BE49-F238E27FC236}">
                <a16:creationId xmlns:a16="http://schemas.microsoft.com/office/drawing/2014/main" id="{B8DC39EE-3577-AE6D-D3FB-4D057DA84228}"/>
              </a:ext>
            </a:extLst>
          </p:cNvPr>
          <p:cNvSpPr/>
          <p:nvPr/>
        </p:nvSpPr>
        <p:spPr>
          <a:xfrm>
            <a:off x="6336789" y="3754734"/>
            <a:ext cx="2028092" cy="578512"/>
          </a:xfrm>
          <a:prstGeom prst="borderCallout2">
            <a:avLst>
              <a:gd name="adj1" fmla="val 18750"/>
              <a:gd name="adj2" fmla="val 1232"/>
              <a:gd name="adj3" fmla="val 18750"/>
              <a:gd name="adj4" fmla="val -16667"/>
              <a:gd name="adj5" fmla="val -203235"/>
              <a:gd name="adj6" fmla="val -12694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Komut satırı ve alt parametreleri</a:t>
            </a:r>
          </a:p>
        </p:txBody>
      </p:sp>
    </p:spTree>
    <p:extLst>
      <p:ext uri="{BB962C8B-B14F-4D97-AF65-F5344CB8AC3E}">
        <p14:creationId xmlns:p14="http://schemas.microsoft.com/office/powerpoint/2010/main" val="218528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C0731-8FFC-BC56-17EA-0495F930AF4D}"/>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1BD93E07-7091-137D-847F-E634A6F35BB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17C46EB-DE11-84EF-95BA-16FA116E251D}"/>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6C985851-7A76-E400-F1D6-EFEE69EEF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6DBF434B-5DA5-9D7B-B48B-79F71661DF3B}"/>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16496F3B-7E92-E18D-9F1E-42D616F86ED9}"/>
              </a:ext>
            </a:extLst>
          </p:cNvPr>
          <p:cNvSpPr txBox="1"/>
          <p:nvPr/>
        </p:nvSpPr>
        <p:spPr>
          <a:xfrm>
            <a:off x="78827" y="1306609"/>
            <a:ext cx="8702566" cy="2308324"/>
          </a:xfrm>
          <a:prstGeom prst="rect">
            <a:avLst/>
          </a:prstGeom>
          <a:noFill/>
        </p:spPr>
        <p:txBody>
          <a:bodyPr wrap="square">
            <a:spAutoFit/>
          </a:bodyPr>
          <a:lstStyle/>
          <a:p>
            <a:pPr marL="898525" lvl="1" indent="-268288">
              <a:defRPr/>
            </a:pPr>
            <a:r>
              <a:rPr lang="tr-TR" b="1" dirty="0">
                <a:solidFill>
                  <a:srgbClr val="FF0000"/>
                </a:solidFill>
              </a:rPr>
              <a:t>3-Standart araç çubuğundan: </a:t>
            </a:r>
            <a:r>
              <a:rPr lang="tr-TR" dirty="0"/>
              <a:t>Araç çubukları </a:t>
            </a:r>
            <a:r>
              <a:rPr lang="tr-TR" dirty="0" err="1"/>
              <a:t>nolmalde</a:t>
            </a:r>
            <a:r>
              <a:rPr lang="tr-TR" dirty="0"/>
              <a:t> yeni </a:t>
            </a:r>
            <a:r>
              <a:rPr lang="tr-TR" dirty="0" err="1"/>
              <a:t>AutoCad</a:t>
            </a:r>
            <a:r>
              <a:rPr lang="tr-TR" dirty="0"/>
              <a:t> </a:t>
            </a:r>
            <a:r>
              <a:rPr lang="tr-TR" dirty="0" err="1"/>
              <a:t>versionlarında</a:t>
            </a:r>
            <a:r>
              <a:rPr lang="tr-TR" dirty="0"/>
              <a:t> bulunmamaktadır. Araç çubuklarını ilk defa ekrana yerleştirmek için aşağıdaki sıra takip edilir:</a:t>
            </a:r>
          </a:p>
          <a:p>
            <a:pPr marL="898525" lvl="1" indent="-268288">
              <a:defRPr/>
            </a:pPr>
            <a:r>
              <a:rPr lang="tr-TR" dirty="0"/>
              <a:t>      a)</a:t>
            </a:r>
            <a:r>
              <a:rPr lang="tr-TR" dirty="0" err="1"/>
              <a:t>Quick</a:t>
            </a:r>
            <a:r>
              <a:rPr lang="tr-TR" dirty="0"/>
              <a:t> Access </a:t>
            </a:r>
            <a:r>
              <a:rPr lang="tr-TR" dirty="0" err="1"/>
              <a:t>Toolbar</a:t>
            </a:r>
            <a:r>
              <a:rPr lang="tr-TR" dirty="0"/>
              <a:t> araç çubuğu üzerinde en sağdaki  düğme üzerine tıklanır. Aşağı yönde listelenen komutlardan Show Menu Bar üzerine tıklanarak Menü Çubuğu ekranın üst tarafına yerleştirilir.</a:t>
            </a:r>
          </a:p>
          <a:p>
            <a:pPr marL="898525" lvl="1" indent="-268288">
              <a:defRPr/>
            </a:pPr>
            <a:r>
              <a:rPr lang="tr-TR" dirty="0"/>
              <a:t>      b) Menü Çubuğu üzerindeki Tools üzerine tıklanır. Daha sonra sırayla </a:t>
            </a:r>
          </a:p>
          <a:p>
            <a:pPr marL="898525" lvl="1" indent="-268288">
              <a:defRPr/>
            </a:pPr>
            <a:r>
              <a:rPr lang="tr-TR" dirty="0"/>
              <a:t>           </a:t>
            </a:r>
            <a:r>
              <a:rPr lang="tr-TR" dirty="0" err="1"/>
              <a:t>Toolbars</a:t>
            </a:r>
            <a:r>
              <a:rPr lang="tr-TR" dirty="0"/>
              <a:t> / AutoCAD / Standart  tıklanarak araç çubukları ekrana yerleşir</a:t>
            </a:r>
          </a:p>
        </p:txBody>
      </p:sp>
      <p:pic>
        <p:nvPicPr>
          <p:cNvPr id="4" name="Resim 3">
            <a:extLst>
              <a:ext uri="{FF2B5EF4-FFF2-40B4-BE49-F238E27FC236}">
                <a16:creationId xmlns:a16="http://schemas.microsoft.com/office/drawing/2014/main" id="{D415A584-745C-1B1A-2F37-3C502B2ADA2E}"/>
              </a:ext>
            </a:extLst>
          </p:cNvPr>
          <p:cNvPicPr>
            <a:picLocks noChangeAspect="1"/>
          </p:cNvPicPr>
          <p:nvPr/>
        </p:nvPicPr>
        <p:blipFill>
          <a:blip r:embed="rId4"/>
          <a:stretch>
            <a:fillRect/>
          </a:stretch>
        </p:blipFill>
        <p:spPr>
          <a:xfrm>
            <a:off x="549235" y="3644349"/>
            <a:ext cx="5703542" cy="1240846"/>
          </a:xfrm>
          <a:prstGeom prst="rect">
            <a:avLst/>
          </a:prstGeom>
        </p:spPr>
      </p:pic>
      <p:sp>
        <p:nvSpPr>
          <p:cNvPr id="11" name="Açıklama Balonu: Bükülü Çizgi 10">
            <a:extLst>
              <a:ext uri="{FF2B5EF4-FFF2-40B4-BE49-F238E27FC236}">
                <a16:creationId xmlns:a16="http://schemas.microsoft.com/office/drawing/2014/main" id="{271D4EBC-F945-8A4A-76BF-F257A215019B}"/>
              </a:ext>
            </a:extLst>
          </p:cNvPr>
          <p:cNvSpPr/>
          <p:nvPr/>
        </p:nvSpPr>
        <p:spPr>
          <a:xfrm>
            <a:off x="6684342" y="3786511"/>
            <a:ext cx="2028092" cy="578512"/>
          </a:xfrm>
          <a:prstGeom prst="borderCallout2">
            <a:avLst>
              <a:gd name="adj1" fmla="val 18750"/>
              <a:gd name="adj2" fmla="val 1232"/>
              <a:gd name="adj3" fmla="val 18750"/>
              <a:gd name="adj4" fmla="val -16667"/>
              <a:gd name="adj5" fmla="val 20229"/>
              <a:gd name="adj6" fmla="val -17086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Zoom Komutu</a:t>
            </a:r>
          </a:p>
        </p:txBody>
      </p:sp>
    </p:spTree>
    <p:extLst>
      <p:ext uri="{BB962C8B-B14F-4D97-AF65-F5344CB8AC3E}">
        <p14:creationId xmlns:p14="http://schemas.microsoft.com/office/powerpoint/2010/main" val="18569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1A860-1D11-9409-5FC0-18E0A31F7918}"/>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1C213B8B-7A21-8CA3-8EED-9BF2BC7FFF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5327DC6-F512-8E1F-B62C-99876C5C7D1E}"/>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7CBC4BC7-2424-D73F-C22C-C94CB07C7E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820765A0-5962-20A0-7608-127293DA527A}"/>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ED4CF0E6-576C-E6A8-B10F-C560EB038784}"/>
              </a:ext>
            </a:extLst>
          </p:cNvPr>
          <p:cNvSpPr txBox="1"/>
          <p:nvPr/>
        </p:nvSpPr>
        <p:spPr>
          <a:xfrm>
            <a:off x="78827" y="1306609"/>
            <a:ext cx="8781394" cy="646331"/>
          </a:xfrm>
          <a:prstGeom prst="rect">
            <a:avLst/>
          </a:prstGeom>
          <a:noFill/>
        </p:spPr>
        <p:txBody>
          <a:bodyPr wrap="square">
            <a:spAutoFit/>
          </a:bodyPr>
          <a:lstStyle/>
          <a:p>
            <a:pPr marL="898525" lvl="1" indent="-268288">
              <a:defRPr/>
            </a:pPr>
            <a:r>
              <a:rPr lang="tr-TR" b="1" dirty="0">
                <a:solidFill>
                  <a:srgbClr val="FF0000"/>
                </a:solidFill>
              </a:rPr>
              <a:t>4-View (Görünüm) menüsünden: </a:t>
            </a:r>
            <a:r>
              <a:rPr lang="tr-TR" dirty="0"/>
              <a:t>Ekrana getirilmiş olan menü çubuğundaki </a:t>
            </a:r>
            <a:r>
              <a:rPr lang="tr-TR" dirty="0" err="1"/>
              <a:t>View</a:t>
            </a:r>
            <a:r>
              <a:rPr lang="tr-TR" dirty="0"/>
              <a:t> menüsünün altındaki </a:t>
            </a:r>
            <a:r>
              <a:rPr lang="tr-TR" dirty="0" err="1"/>
              <a:t>zoom</a:t>
            </a:r>
            <a:r>
              <a:rPr lang="tr-TR" dirty="0"/>
              <a:t> komutları ve alt parametrelerine ulaşılabilir</a:t>
            </a:r>
          </a:p>
        </p:txBody>
      </p:sp>
      <p:pic>
        <p:nvPicPr>
          <p:cNvPr id="4" name="Resim 3">
            <a:extLst>
              <a:ext uri="{FF2B5EF4-FFF2-40B4-BE49-F238E27FC236}">
                <a16:creationId xmlns:a16="http://schemas.microsoft.com/office/drawing/2014/main" id="{8B405213-E236-0676-CCC4-474662307194}"/>
              </a:ext>
            </a:extLst>
          </p:cNvPr>
          <p:cNvPicPr>
            <a:picLocks noChangeAspect="1"/>
          </p:cNvPicPr>
          <p:nvPr/>
        </p:nvPicPr>
        <p:blipFill>
          <a:blip r:embed="rId4"/>
          <a:stretch>
            <a:fillRect/>
          </a:stretch>
        </p:blipFill>
        <p:spPr>
          <a:xfrm>
            <a:off x="1408293" y="2435772"/>
            <a:ext cx="3593819" cy="1998135"/>
          </a:xfrm>
          <a:prstGeom prst="rect">
            <a:avLst/>
          </a:prstGeom>
        </p:spPr>
      </p:pic>
      <p:sp>
        <p:nvSpPr>
          <p:cNvPr id="5" name="Açıklama Balonu: Bükülü Çizgi 4">
            <a:extLst>
              <a:ext uri="{FF2B5EF4-FFF2-40B4-BE49-F238E27FC236}">
                <a16:creationId xmlns:a16="http://schemas.microsoft.com/office/drawing/2014/main" id="{90C8F4E6-177E-BFC2-0050-29B77D9392AB}"/>
              </a:ext>
            </a:extLst>
          </p:cNvPr>
          <p:cNvSpPr/>
          <p:nvPr/>
        </p:nvSpPr>
        <p:spPr>
          <a:xfrm>
            <a:off x="6336789" y="3754734"/>
            <a:ext cx="2028092" cy="578512"/>
          </a:xfrm>
          <a:prstGeom prst="borderCallout2">
            <a:avLst>
              <a:gd name="adj1" fmla="val 18750"/>
              <a:gd name="adj2" fmla="val 1232"/>
              <a:gd name="adj3" fmla="val 18750"/>
              <a:gd name="adj4" fmla="val -16667"/>
              <a:gd name="adj5" fmla="val -31549"/>
              <a:gd name="adj6" fmla="val -15104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err="1"/>
              <a:t>View</a:t>
            </a:r>
            <a:r>
              <a:rPr lang="tr-TR" sz="1600" dirty="0"/>
              <a:t> menüsü Zoom ve </a:t>
            </a:r>
            <a:r>
              <a:rPr lang="tr-TR" sz="1600" dirty="0" err="1"/>
              <a:t>Pan</a:t>
            </a:r>
            <a:r>
              <a:rPr lang="tr-TR" sz="1600" dirty="0"/>
              <a:t> Komutu</a:t>
            </a:r>
          </a:p>
        </p:txBody>
      </p:sp>
    </p:spTree>
    <p:extLst>
      <p:ext uri="{BB962C8B-B14F-4D97-AF65-F5344CB8AC3E}">
        <p14:creationId xmlns:p14="http://schemas.microsoft.com/office/powerpoint/2010/main" val="87769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F70DD-1CA2-2EC4-E700-1E59F8661FCD}"/>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0B1CA047-A07E-2589-03E9-4214D8C4FE4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F5F5E45-75CD-D854-BEA0-7CA9C5ECF87D}"/>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97978DF0-672A-C909-1B15-996F02BF2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A18D340B-F712-70F6-F2BD-836F03C76EF8}"/>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3A77D8B7-BC3C-DFAD-7A2B-7A3B7E23FDE7}"/>
              </a:ext>
            </a:extLst>
          </p:cNvPr>
          <p:cNvSpPr txBox="1"/>
          <p:nvPr/>
        </p:nvSpPr>
        <p:spPr>
          <a:xfrm>
            <a:off x="78827" y="1306609"/>
            <a:ext cx="8410904" cy="646331"/>
          </a:xfrm>
          <a:prstGeom prst="rect">
            <a:avLst/>
          </a:prstGeom>
          <a:noFill/>
        </p:spPr>
        <p:txBody>
          <a:bodyPr wrap="square">
            <a:spAutoFit/>
          </a:bodyPr>
          <a:lstStyle/>
          <a:p>
            <a:pPr marL="898525" lvl="1" indent="-268288">
              <a:defRPr/>
            </a:pPr>
            <a:r>
              <a:rPr lang="tr-TR" b="1" dirty="0">
                <a:solidFill>
                  <a:srgbClr val="FF0000"/>
                </a:solidFill>
              </a:rPr>
              <a:t>4-Navigasyonbar (Gezinti çubuğu): </a:t>
            </a:r>
            <a:r>
              <a:rPr lang="tr-TR" dirty="0"/>
              <a:t>Sağ tarafta bulunan Navigasyon çubuğu üzerindeki </a:t>
            </a:r>
            <a:r>
              <a:rPr lang="tr-TR" dirty="0" err="1"/>
              <a:t>zoom</a:t>
            </a:r>
            <a:r>
              <a:rPr lang="tr-TR" dirty="0"/>
              <a:t> tıklanarak komutlara ulaşım sağlanabilir</a:t>
            </a:r>
          </a:p>
        </p:txBody>
      </p:sp>
      <p:pic>
        <p:nvPicPr>
          <p:cNvPr id="4" name="Resim 3">
            <a:extLst>
              <a:ext uri="{FF2B5EF4-FFF2-40B4-BE49-F238E27FC236}">
                <a16:creationId xmlns:a16="http://schemas.microsoft.com/office/drawing/2014/main" id="{40C2823C-D765-43E4-E8A9-64F68E20D5E0}"/>
              </a:ext>
            </a:extLst>
          </p:cNvPr>
          <p:cNvPicPr>
            <a:picLocks noChangeAspect="1"/>
          </p:cNvPicPr>
          <p:nvPr/>
        </p:nvPicPr>
        <p:blipFill>
          <a:blip r:embed="rId4"/>
          <a:stretch>
            <a:fillRect/>
          </a:stretch>
        </p:blipFill>
        <p:spPr>
          <a:xfrm>
            <a:off x="3389218" y="1969332"/>
            <a:ext cx="552527" cy="2610214"/>
          </a:xfrm>
          <a:prstGeom prst="rect">
            <a:avLst/>
          </a:prstGeom>
        </p:spPr>
      </p:pic>
      <p:sp>
        <p:nvSpPr>
          <p:cNvPr id="5" name="Açıklama Balonu: Bükülü Çizgi 4">
            <a:extLst>
              <a:ext uri="{FF2B5EF4-FFF2-40B4-BE49-F238E27FC236}">
                <a16:creationId xmlns:a16="http://schemas.microsoft.com/office/drawing/2014/main" id="{A56F915B-641E-861A-4FCF-0FB4F301FB51}"/>
              </a:ext>
            </a:extLst>
          </p:cNvPr>
          <p:cNvSpPr/>
          <p:nvPr/>
        </p:nvSpPr>
        <p:spPr>
          <a:xfrm>
            <a:off x="6336789" y="3754734"/>
            <a:ext cx="2028092" cy="578512"/>
          </a:xfrm>
          <a:prstGeom prst="borderCallout2">
            <a:avLst>
              <a:gd name="adj1" fmla="val 18750"/>
              <a:gd name="adj2" fmla="val 1232"/>
              <a:gd name="adj3" fmla="val 18750"/>
              <a:gd name="adj4" fmla="val -16667"/>
              <a:gd name="adj5" fmla="val -94228"/>
              <a:gd name="adj6" fmla="val -12422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Zoom ve </a:t>
            </a:r>
            <a:r>
              <a:rPr lang="tr-TR" sz="1600" dirty="0" err="1"/>
              <a:t>pan</a:t>
            </a:r>
            <a:r>
              <a:rPr lang="tr-TR" sz="1600" dirty="0"/>
              <a:t> komutları</a:t>
            </a:r>
          </a:p>
        </p:txBody>
      </p:sp>
    </p:spTree>
    <p:extLst>
      <p:ext uri="{BB962C8B-B14F-4D97-AF65-F5344CB8AC3E}">
        <p14:creationId xmlns:p14="http://schemas.microsoft.com/office/powerpoint/2010/main" val="65895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421FB-EE59-9AAA-C04A-E5772389B699}"/>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15DC6041-F238-FC30-6D87-DE7F0C55129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BF52A1F-F7A7-6766-FFBC-D961D1514FBC}"/>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F56DA350-7266-1DDB-E01A-495550606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D21C8F64-1AA0-CCF9-86D1-C84B2BE8059E}"/>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23E83364-5D84-04AA-F13A-767D848FB54C}"/>
              </a:ext>
            </a:extLst>
          </p:cNvPr>
          <p:cNvSpPr txBox="1"/>
          <p:nvPr/>
        </p:nvSpPr>
        <p:spPr>
          <a:xfrm>
            <a:off x="55179" y="1306609"/>
            <a:ext cx="8410904" cy="646331"/>
          </a:xfrm>
          <a:prstGeom prst="rect">
            <a:avLst/>
          </a:prstGeom>
          <a:noFill/>
        </p:spPr>
        <p:txBody>
          <a:bodyPr wrap="square">
            <a:spAutoFit/>
          </a:bodyPr>
          <a:lstStyle/>
          <a:p>
            <a:pPr marL="898525" lvl="1" indent="-268288">
              <a:defRPr/>
            </a:pPr>
            <a:r>
              <a:rPr lang="tr-TR" b="1" dirty="0">
                <a:solidFill>
                  <a:srgbClr val="FF0000"/>
                </a:solidFill>
              </a:rPr>
              <a:t>6- Kısayol tuşu olan Z kullanılarak : </a:t>
            </a:r>
            <a:r>
              <a:rPr lang="tr-TR" dirty="0"/>
              <a:t>Zoom komutunun </a:t>
            </a:r>
            <a:r>
              <a:rPr lang="tr-TR" dirty="0" err="1"/>
              <a:t>kısayolu:Z</a:t>
            </a:r>
            <a:r>
              <a:rPr lang="tr-TR" dirty="0"/>
              <a:t> </a:t>
            </a:r>
            <a:r>
              <a:rPr lang="tr-TR" dirty="0" err="1"/>
              <a:t>Entere</a:t>
            </a:r>
            <a:r>
              <a:rPr lang="tr-TR" dirty="0"/>
              <a:t> basılarak komuta ulaşılabilir</a:t>
            </a:r>
          </a:p>
        </p:txBody>
      </p:sp>
      <p:pic>
        <p:nvPicPr>
          <p:cNvPr id="2" name="Resim 1">
            <a:extLst>
              <a:ext uri="{FF2B5EF4-FFF2-40B4-BE49-F238E27FC236}">
                <a16:creationId xmlns:a16="http://schemas.microsoft.com/office/drawing/2014/main" id="{2C375B8F-C277-48FB-CBD2-0A1817AEC855}"/>
              </a:ext>
            </a:extLst>
          </p:cNvPr>
          <p:cNvPicPr>
            <a:picLocks noChangeAspect="1"/>
          </p:cNvPicPr>
          <p:nvPr/>
        </p:nvPicPr>
        <p:blipFill>
          <a:blip r:embed="rId4"/>
          <a:stretch>
            <a:fillRect/>
          </a:stretch>
        </p:blipFill>
        <p:spPr>
          <a:xfrm>
            <a:off x="1528598" y="2465004"/>
            <a:ext cx="4762500" cy="1695450"/>
          </a:xfrm>
          <a:prstGeom prst="rect">
            <a:avLst/>
          </a:prstGeom>
        </p:spPr>
      </p:pic>
      <p:sp>
        <p:nvSpPr>
          <p:cNvPr id="6" name="Açıklama Balonu: Bükülü Çizgi 5">
            <a:extLst>
              <a:ext uri="{FF2B5EF4-FFF2-40B4-BE49-F238E27FC236}">
                <a16:creationId xmlns:a16="http://schemas.microsoft.com/office/drawing/2014/main" id="{2B4F451D-730B-A8F6-9688-1C9FEB013F5D}"/>
              </a:ext>
            </a:extLst>
          </p:cNvPr>
          <p:cNvSpPr/>
          <p:nvPr/>
        </p:nvSpPr>
        <p:spPr>
          <a:xfrm>
            <a:off x="6336789" y="3754734"/>
            <a:ext cx="2028092" cy="578512"/>
          </a:xfrm>
          <a:prstGeom prst="borderCallout2">
            <a:avLst>
              <a:gd name="adj1" fmla="val 18750"/>
              <a:gd name="adj2" fmla="val 1232"/>
              <a:gd name="adj3" fmla="val 18750"/>
              <a:gd name="adj4" fmla="val -16667"/>
              <a:gd name="adj5" fmla="val -77877"/>
              <a:gd name="adj6" fmla="val -12033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Zoom ve </a:t>
            </a:r>
            <a:r>
              <a:rPr lang="tr-TR" sz="1600" dirty="0" err="1"/>
              <a:t>pan</a:t>
            </a:r>
            <a:r>
              <a:rPr lang="tr-TR" sz="1600" dirty="0"/>
              <a:t> komutları kısa yolları</a:t>
            </a:r>
          </a:p>
        </p:txBody>
      </p:sp>
    </p:spTree>
    <p:extLst>
      <p:ext uri="{BB962C8B-B14F-4D97-AF65-F5344CB8AC3E}">
        <p14:creationId xmlns:p14="http://schemas.microsoft.com/office/powerpoint/2010/main" val="295200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C72C3-1442-F00A-2D83-7865B488D73E}"/>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F0732EA3-09C7-2528-95F0-B04B60579A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BAB5FEA-237E-7CA0-C769-AB1EC6CF00CC}"/>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Görüntü Kontrol Komutları</a:t>
            </a:r>
          </a:p>
        </p:txBody>
      </p:sp>
      <p:pic>
        <p:nvPicPr>
          <p:cNvPr id="16" name="Resim 15">
            <a:extLst>
              <a:ext uri="{FF2B5EF4-FFF2-40B4-BE49-F238E27FC236}">
                <a16:creationId xmlns:a16="http://schemas.microsoft.com/office/drawing/2014/main" id="{C8182531-5F26-EBD7-0BF1-66AD64284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F89DF714-9057-C2A9-B4DE-B2B8E9942890}"/>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
        <p:nvSpPr>
          <p:cNvPr id="3" name="Metin kutusu 2">
            <a:extLst>
              <a:ext uri="{FF2B5EF4-FFF2-40B4-BE49-F238E27FC236}">
                <a16:creationId xmlns:a16="http://schemas.microsoft.com/office/drawing/2014/main" id="{DF6879B5-7A2A-B2E1-707A-917C145413E3}"/>
              </a:ext>
            </a:extLst>
          </p:cNvPr>
          <p:cNvSpPr txBox="1"/>
          <p:nvPr/>
        </p:nvSpPr>
        <p:spPr>
          <a:xfrm>
            <a:off x="55179" y="1306609"/>
            <a:ext cx="8410904" cy="1754326"/>
          </a:xfrm>
          <a:prstGeom prst="rect">
            <a:avLst/>
          </a:prstGeom>
          <a:noFill/>
        </p:spPr>
        <p:txBody>
          <a:bodyPr wrap="square">
            <a:spAutoFit/>
          </a:bodyPr>
          <a:lstStyle/>
          <a:p>
            <a:pPr marL="898525" lvl="1" indent="-268288">
              <a:defRPr/>
            </a:pPr>
            <a:r>
              <a:rPr lang="tr-TR" b="1" dirty="0">
                <a:solidFill>
                  <a:srgbClr val="FF0000"/>
                </a:solidFill>
              </a:rPr>
              <a:t>Zoom Komutunun Alt Parametreleri :</a:t>
            </a:r>
          </a:p>
          <a:p>
            <a:pPr marL="898525" lvl="1" indent="-268288">
              <a:defRPr/>
            </a:pPr>
            <a:r>
              <a:rPr lang="tr-TR" b="1" dirty="0">
                <a:solidFill>
                  <a:srgbClr val="FF0000"/>
                </a:solidFill>
              </a:rPr>
              <a:t>1. Zoom </a:t>
            </a:r>
            <a:r>
              <a:rPr lang="tr-TR" b="1" dirty="0" err="1">
                <a:solidFill>
                  <a:srgbClr val="FF0000"/>
                </a:solidFill>
              </a:rPr>
              <a:t>All</a:t>
            </a:r>
            <a:endParaRPr lang="tr-TR" b="1" dirty="0">
              <a:solidFill>
                <a:srgbClr val="FF0000"/>
              </a:solidFill>
            </a:endParaRPr>
          </a:p>
          <a:p>
            <a:pPr marL="898525" lvl="1">
              <a:defRPr/>
            </a:pPr>
            <a:r>
              <a:rPr lang="tr-TR" dirty="0"/>
              <a:t>Çizimin tamamını çizim sınırlarını dikkate alarak ekrana sığdırmak için kullanılır. Eğer daha önceden belirlenmiş çizim sınırlarının dışında da çizim nesneleri varsa onları da ekrana sığdırır. Çizim sınırları </a:t>
            </a:r>
            <a:r>
              <a:rPr lang="tr-TR" dirty="0" err="1"/>
              <a:t>limits</a:t>
            </a:r>
            <a:r>
              <a:rPr lang="tr-TR" dirty="0"/>
              <a:t> komutu ile belirlenmiş pafta sınırlarıdır.</a:t>
            </a:r>
          </a:p>
        </p:txBody>
      </p:sp>
      <p:pic>
        <p:nvPicPr>
          <p:cNvPr id="11" name="Resim 10">
            <a:extLst>
              <a:ext uri="{FF2B5EF4-FFF2-40B4-BE49-F238E27FC236}">
                <a16:creationId xmlns:a16="http://schemas.microsoft.com/office/drawing/2014/main" id="{83D3989A-5E19-1BD7-C8C4-470089A4A675}"/>
              </a:ext>
            </a:extLst>
          </p:cNvPr>
          <p:cNvPicPr>
            <a:picLocks noChangeAspect="1"/>
          </p:cNvPicPr>
          <p:nvPr/>
        </p:nvPicPr>
        <p:blipFill>
          <a:blip r:embed="rId4"/>
          <a:stretch>
            <a:fillRect/>
          </a:stretch>
        </p:blipFill>
        <p:spPr>
          <a:xfrm>
            <a:off x="2412124" y="2913183"/>
            <a:ext cx="4059621" cy="2154084"/>
          </a:xfrm>
          <a:prstGeom prst="rect">
            <a:avLst/>
          </a:prstGeom>
        </p:spPr>
      </p:pic>
    </p:spTree>
    <p:extLst>
      <p:ext uri="{BB962C8B-B14F-4D97-AF65-F5344CB8AC3E}">
        <p14:creationId xmlns:p14="http://schemas.microsoft.com/office/powerpoint/2010/main" val="175860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1419</Words>
  <Application>Microsoft Office PowerPoint</Application>
  <PresentationFormat>Ekran Gösterisi (16:9)</PresentationFormat>
  <Paragraphs>182</Paragraphs>
  <Slides>29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Calibri</vt:lpstr>
      <vt:lpstr>Verdana</vt:lpstr>
      <vt:lpstr>Wingdings 2</vt:lpstr>
      <vt:lpstr>Office Theme</vt:lpstr>
      <vt:lpstr>Görüntü Kontrol Komutları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2024-12-15T21:49:45Z</dcterms:modified>
</cp:coreProperties>
</file>